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x="18288000" cy="10287000"/>
  <p:notesSz cx="6858000" cy="9144000"/>
  <p:embeddedFontLst>
    <p:embeddedFont>
      <p:font typeface="Noto Serif Display Semi-Bold Italics" charset="1" panose="02020702080505090204"/>
      <p:regular r:id="rId23"/>
    </p:embeddedFont>
    <p:embeddedFont>
      <p:font typeface="Public Sans Bold" charset="1" panose="00000000000000000000"/>
      <p:regular r:id="rId24"/>
    </p:embeddedFont>
    <p:embeddedFont>
      <p:font typeface="Noto Serif Display Italics" charset="1" panose="02020502080505090204"/>
      <p:regular r:id="rId25"/>
    </p:embeddedFont>
    <p:embeddedFont>
      <p:font typeface="Public Sans" charset="1" panose="00000000000000000000"/>
      <p:regular r:id="rId26"/>
    </p:embeddedFont>
    <p:embeddedFont>
      <p:font typeface="Noto Serif Display Bold Italics" charset="1" panose="02020802080505090204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png" Type="http://schemas.openxmlformats.org/officeDocument/2006/relationships/image"/><Relationship Id="rId4" Target="../media/image8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png" Type="http://schemas.openxmlformats.org/officeDocument/2006/relationships/image"/><Relationship Id="rId4" Target="../media/image11.png" Type="http://schemas.openxmlformats.org/officeDocument/2006/relationships/image"/><Relationship Id="rId5" Target="../media/image12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slide17.xml" Type="http://schemas.openxmlformats.org/officeDocument/2006/relationships/slid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p="http://schemas.openxmlformats.org/presentationml/2006/main" xmlns:a="http://schemas.openxmlformats.org/drawingml/2006/main">
  <p:cSld>
    <p:bg>
      <p:bgPr>
        <a:solidFill>
          <a:srgbClr val="F5F5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028700" y="1751768"/>
            <a:ext cx="16230600" cy="0"/>
          </a:xfrm>
          <a:prstGeom prst="line">
            <a:avLst/>
          </a:prstGeom>
          <a:ln cap="flat" w="28575">
            <a:solidFill>
              <a:srgbClr val="33333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1028700" y="3605084"/>
            <a:ext cx="17104199" cy="31019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100"/>
              </a:lnSpc>
            </a:pPr>
            <a:r>
              <a:rPr lang="en-US" b="true" sz="11000" i="true" spc="-539">
                <a:solidFill>
                  <a:srgbClr val="333333"/>
                </a:solidFill>
                <a:latin typeface="Noto Serif Display Semi-Bold Italics"/>
                <a:ea typeface="Noto Serif Display Semi-Bold Italics"/>
                <a:cs typeface="Noto Serif Display Semi-Bold Italics"/>
                <a:sym typeface="Noto Serif Display Semi-Bold Italics"/>
              </a:rPr>
              <a:t>Inside the Mind of  Procurement &amp; Purchasing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2222482" y="8743950"/>
            <a:ext cx="5036818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199"/>
              </a:lnSpc>
            </a:pPr>
            <a:r>
              <a:rPr lang="en-US" b="true" sz="2999">
                <a:solidFill>
                  <a:srgbClr val="333333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Tristan Tamez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8826500"/>
            <a:ext cx="5036818" cy="431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333333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March 5, 2026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>
  <p:cSld>
    <p:bg>
      <p:bgPr>
        <a:solidFill>
          <a:srgbClr val="F5F5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028700" y="1751768"/>
            <a:ext cx="16230600" cy="0"/>
          </a:xfrm>
          <a:prstGeom prst="line">
            <a:avLst/>
          </a:prstGeom>
          <a:ln cap="flat" w="28575">
            <a:solidFill>
              <a:srgbClr val="33333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1028700" y="784225"/>
            <a:ext cx="9607042" cy="869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Lauren Terrazas - Southwest ISD Procurement Clerk</a:t>
            </a:r>
          </a:p>
          <a:p>
            <a:pPr algn="l">
              <a:lnSpc>
                <a:spcPts val="3499"/>
              </a:lnSpc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1158875"/>
            <a:ext cx="6623558" cy="431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(210) 622-4746 - LTerrazas8419@swisd.net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2675596" y="873125"/>
            <a:ext cx="6623558" cy="749300"/>
            <a:chOff x="0" y="0"/>
            <a:chExt cx="8831411" cy="999067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57150"/>
              <a:ext cx="8831411" cy="556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3499"/>
                </a:lnSpc>
              </a:pPr>
              <a:r>
                <a:rPr lang="en-US" b="true" sz="2499">
                  <a:solidFill>
                    <a:srgbClr val="333333"/>
                  </a:solidFill>
                  <a:latin typeface="Public Sans Bold"/>
                  <a:ea typeface="Public Sans Bold"/>
                  <a:cs typeface="Public Sans Bold"/>
                  <a:sym typeface="Public Sans Bold"/>
                </a:rPr>
                <a:t>Meeting Information: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442383"/>
              <a:ext cx="8831411" cy="556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3499"/>
                </a:lnSpc>
              </a:pPr>
              <a:r>
                <a:rPr lang="en-US" sz="2499">
                  <a:solidFill>
                    <a:srgbClr val="333333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March 2, 2026 - 5:30 PM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370174" y="4333118"/>
            <a:ext cx="5564273" cy="5814702"/>
            <a:chOff x="0" y="0"/>
            <a:chExt cx="3532272" cy="369124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532273" cy="3691248"/>
            </a:xfrm>
            <a:custGeom>
              <a:avLst/>
              <a:gdLst/>
              <a:ahLst/>
              <a:cxnLst/>
              <a:rect r="r" b="b" t="t" l="l"/>
              <a:pathLst>
                <a:path h="3691248" w="3532273">
                  <a:moveTo>
                    <a:pt x="3407813" y="59690"/>
                  </a:moveTo>
                  <a:cubicBezTo>
                    <a:pt x="3443372" y="59690"/>
                    <a:pt x="3472583" y="88900"/>
                    <a:pt x="3472583" y="124460"/>
                  </a:cubicBezTo>
                  <a:lnTo>
                    <a:pt x="3472583" y="3566788"/>
                  </a:lnTo>
                  <a:cubicBezTo>
                    <a:pt x="3472583" y="3602348"/>
                    <a:pt x="3443372" y="3631557"/>
                    <a:pt x="3407813" y="3631557"/>
                  </a:cubicBezTo>
                  <a:lnTo>
                    <a:pt x="124460" y="3631557"/>
                  </a:lnTo>
                  <a:cubicBezTo>
                    <a:pt x="88900" y="3631557"/>
                    <a:pt x="59690" y="3602348"/>
                    <a:pt x="59690" y="3566788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3407813" y="59690"/>
                  </a:lnTo>
                  <a:moveTo>
                    <a:pt x="340781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566788"/>
                  </a:lnTo>
                  <a:cubicBezTo>
                    <a:pt x="0" y="3635368"/>
                    <a:pt x="55880" y="3691248"/>
                    <a:pt x="124460" y="3691248"/>
                  </a:cubicBezTo>
                  <a:lnTo>
                    <a:pt x="3407813" y="3691248"/>
                  </a:lnTo>
                  <a:cubicBezTo>
                    <a:pt x="3476392" y="3691248"/>
                    <a:pt x="3532273" y="3635368"/>
                    <a:pt x="3532273" y="3566788"/>
                  </a:cubicBezTo>
                  <a:lnTo>
                    <a:pt x="3532273" y="124460"/>
                  </a:lnTo>
                  <a:cubicBezTo>
                    <a:pt x="3532272" y="55880"/>
                    <a:pt x="3476392" y="0"/>
                    <a:pt x="3407813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7770623" y="2639431"/>
            <a:ext cx="2977317" cy="2977317"/>
            <a:chOff x="0" y="0"/>
            <a:chExt cx="6350000" cy="63500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7991351" y="3433211"/>
            <a:ext cx="2625005" cy="1190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b="true">
                <a:solidFill>
                  <a:srgbClr val="F5F5F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Ineffective</a:t>
            </a:r>
          </a:p>
          <a:p>
            <a:pPr algn="ctr">
              <a:lnSpc>
                <a:spcPts val="4680"/>
              </a:lnSpc>
            </a:pPr>
            <a:r>
              <a:rPr lang="en-US" b="true" sz="3900">
                <a:solidFill>
                  <a:srgbClr val="F5F5F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Practices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2472400" y="4323593"/>
            <a:ext cx="5564273" cy="5814702"/>
            <a:chOff x="0" y="0"/>
            <a:chExt cx="3532272" cy="369124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3532273" cy="3691248"/>
            </a:xfrm>
            <a:custGeom>
              <a:avLst/>
              <a:gdLst/>
              <a:ahLst/>
              <a:cxnLst/>
              <a:rect r="r" b="b" t="t" l="l"/>
              <a:pathLst>
                <a:path h="3691248" w="3532273">
                  <a:moveTo>
                    <a:pt x="3407813" y="59690"/>
                  </a:moveTo>
                  <a:cubicBezTo>
                    <a:pt x="3443372" y="59690"/>
                    <a:pt x="3472583" y="88900"/>
                    <a:pt x="3472583" y="124460"/>
                  </a:cubicBezTo>
                  <a:lnTo>
                    <a:pt x="3472583" y="3566788"/>
                  </a:lnTo>
                  <a:cubicBezTo>
                    <a:pt x="3472583" y="3602348"/>
                    <a:pt x="3443372" y="3631557"/>
                    <a:pt x="3407813" y="3631557"/>
                  </a:cubicBezTo>
                  <a:lnTo>
                    <a:pt x="124460" y="3631557"/>
                  </a:lnTo>
                  <a:cubicBezTo>
                    <a:pt x="88900" y="3631557"/>
                    <a:pt x="59690" y="3602348"/>
                    <a:pt x="59690" y="3566788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3407813" y="59690"/>
                  </a:lnTo>
                  <a:moveTo>
                    <a:pt x="340781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566788"/>
                  </a:lnTo>
                  <a:cubicBezTo>
                    <a:pt x="0" y="3635368"/>
                    <a:pt x="55880" y="3691248"/>
                    <a:pt x="124460" y="3691248"/>
                  </a:cubicBezTo>
                  <a:lnTo>
                    <a:pt x="3407813" y="3691248"/>
                  </a:lnTo>
                  <a:cubicBezTo>
                    <a:pt x="3476392" y="3691248"/>
                    <a:pt x="3532273" y="3635368"/>
                    <a:pt x="3532273" y="3566788"/>
                  </a:cubicBezTo>
                  <a:lnTo>
                    <a:pt x="3532273" y="124460"/>
                  </a:lnTo>
                  <a:cubicBezTo>
                    <a:pt x="3532272" y="55880"/>
                    <a:pt x="3476392" y="0"/>
                    <a:pt x="3407813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13872850" y="2629906"/>
            <a:ext cx="2977317" cy="2977317"/>
            <a:chOff x="0" y="0"/>
            <a:chExt cx="6350000" cy="63500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sp>
        <p:nvSpPr>
          <p:cNvPr name="TextBox 17" id="17"/>
          <p:cNvSpPr txBox="true"/>
          <p:nvPr/>
        </p:nvSpPr>
        <p:spPr>
          <a:xfrm rot="0">
            <a:off x="14093577" y="3423686"/>
            <a:ext cx="2625005" cy="1190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b="true">
                <a:solidFill>
                  <a:srgbClr val="F5F5F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Advice </a:t>
            </a:r>
          </a:p>
          <a:p>
            <a:pPr algn="ctr">
              <a:lnSpc>
                <a:spcPts val="4680"/>
              </a:lnSpc>
            </a:pPr>
            <a:r>
              <a:rPr lang="en-US" b="true" sz="3900">
                <a:solidFill>
                  <a:srgbClr val="F5F5F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Given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6470687" y="5597698"/>
            <a:ext cx="5363248" cy="19706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Attempting to fulfill orders without an approved purchase order</a:t>
            </a:r>
          </a:p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 Ignoring established procurement procedures</a:t>
            </a:r>
          </a:p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 Approaching procurement only with the goal of making a quick sale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2572913" y="7319957"/>
            <a:ext cx="5363248" cy="9948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Avoid being pushy with procurement professionals and respect the structured purchasing process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267947" y="4361693"/>
            <a:ext cx="5564273" cy="5814702"/>
            <a:chOff x="0" y="0"/>
            <a:chExt cx="3532272" cy="3691248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3532273" cy="3691248"/>
            </a:xfrm>
            <a:custGeom>
              <a:avLst/>
              <a:gdLst/>
              <a:ahLst/>
              <a:cxnLst/>
              <a:rect r="r" b="b" t="t" l="l"/>
              <a:pathLst>
                <a:path h="3691248" w="3532273">
                  <a:moveTo>
                    <a:pt x="3407813" y="59690"/>
                  </a:moveTo>
                  <a:cubicBezTo>
                    <a:pt x="3443372" y="59690"/>
                    <a:pt x="3472583" y="88900"/>
                    <a:pt x="3472583" y="124460"/>
                  </a:cubicBezTo>
                  <a:lnTo>
                    <a:pt x="3472583" y="3566788"/>
                  </a:lnTo>
                  <a:cubicBezTo>
                    <a:pt x="3472583" y="3602348"/>
                    <a:pt x="3443372" y="3631557"/>
                    <a:pt x="3407813" y="3631557"/>
                  </a:cubicBezTo>
                  <a:lnTo>
                    <a:pt x="124460" y="3631557"/>
                  </a:lnTo>
                  <a:cubicBezTo>
                    <a:pt x="88900" y="3631557"/>
                    <a:pt x="59690" y="3602348"/>
                    <a:pt x="59690" y="3566788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3407813" y="59690"/>
                  </a:lnTo>
                  <a:moveTo>
                    <a:pt x="340781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566788"/>
                  </a:lnTo>
                  <a:cubicBezTo>
                    <a:pt x="0" y="3635368"/>
                    <a:pt x="55880" y="3691248"/>
                    <a:pt x="124460" y="3691248"/>
                  </a:cubicBezTo>
                  <a:lnTo>
                    <a:pt x="3407813" y="3691248"/>
                  </a:lnTo>
                  <a:cubicBezTo>
                    <a:pt x="3476392" y="3691248"/>
                    <a:pt x="3532273" y="3635368"/>
                    <a:pt x="3532273" y="3566788"/>
                  </a:cubicBezTo>
                  <a:lnTo>
                    <a:pt x="3532273" y="124460"/>
                  </a:lnTo>
                  <a:cubicBezTo>
                    <a:pt x="3532272" y="55880"/>
                    <a:pt x="3476392" y="0"/>
                    <a:pt x="3407813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468973" y="5588173"/>
            <a:ext cx="5363248" cy="22958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Be transparent and accountable </a:t>
            </a:r>
          </a:p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 Maintain accurate records and ensure orders are properly closed out and paid</a:t>
            </a:r>
          </a:p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 Respect procurement procedures</a:t>
            </a:r>
          </a:p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 Approach the relationship as a partnership</a:t>
            </a:r>
          </a:p>
        </p:txBody>
      </p:sp>
      <p:grpSp>
        <p:nvGrpSpPr>
          <p:cNvPr name="Group 23" id="23"/>
          <p:cNvGrpSpPr/>
          <p:nvPr/>
        </p:nvGrpSpPr>
        <p:grpSpPr>
          <a:xfrm rot="0">
            <a:off x="1668397" y="2591806"/>
            <a:ext cx="2977317" cy="2977317"/>
            <a:chOff x="0" y="0"/>
            <a:chExt cx="6350000" cy="63500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sp>
        <p:nvSpPr>
          <p:cNvPr name="TextBox 25" id="25"/>
          <p:cNvSpPr txBox="true"/>
          <p:nvPr/>
        </p:nvSpPr>
        <p:spPr>
          <a:xfrm rot="0">
            <a:off x="1889124" y="3385586"/>
            <a:ext cx="2625005" cy="1190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b="true">
                <a:solidFill>
                  <a:srgbClr val="F5F5F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Effective</a:t>
            </a:r>
          </a:p>
          <a:p>
            <a:pPr algn="ctr">
              <a:lnSpc>
                <a:spcPts val="4680"/>
              </a:lnSpc>
            </a:pPr>
            <a:r>
              <a:rPr lang="en-US" b="true" sz="3900">
                <a:solidFill>
                  <a:srgbClr val="F5F5F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Practices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668397" y="7817373"/>
            <a:ext cx="2625005" cy="600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b="true" sz="3900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Example: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267947" y="8388406"/>
            <a:ext cx="5363248" cy="13200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Vendors who follow  procedures and ensure orders are documented/ closed correctly help procurement teams maintain accurate records 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7839808" y="7817373"/>
            <a:ext cx="2625005" cy="600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b="true" sz="3900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Example: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6370174" y="8339838"/>
            <a:ext cx="5363248" cy="16453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When vendors try to fulfill an order without a purchase order, it creates compliance problems because auditors may view the purchase as unauthorized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>
  <p:cSld>
    <p:bg>
      <p:bgPr>
        <a:solidFill>
          <a:srgbClr val="F5F5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028700" y="1751768"/>
            <a:ext cx="16230600" cy="0"/>
          </a:xfrm>
          <a:prstGeom prst="line">
            <a:avLst/>
          </a:prstGeom>
          <a:ln cap="flat" w="28575">
            <a:solidFill>
              <a:srgbClr val="33333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1028700" y="784225"/>
            <a:ext cx="9607042" cy="869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Kerby Orton - Purchaser II for Texas House of Representatives</a:t>
            </a:r>
          </a:p>
          <a:p>
            <a:pPr algn="l">
              <a:lnSpc>
                <a:spcPts val="3499"/>
              </a:lnSpc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1158875"/>
            <a:ext cx="6623558" cy="431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(512) 463-8151 - kerbyorton@gmail.com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2675596" y="873125"/>
            <a:ext cx="6623558" cy="749300"/>
            <a:chOff x="0" y="0"/>
            <a:chExt cx="8831411" cy="999067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57150"/>
              <a:ext cx="8831411" cy="556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3499"/>
                </a:lnSpc>
              </a:pPr>
              <a:r>
                <a:rPr lang="en-US" b="true" sz="2499">
                  <a:solidFill>
                    <a:srgbClr val="333333"/>
                  </a:solidFill>
                  <a:latin typeface="Public Sans Bold"/>
                  <a:ea typeface="Public Sans Bold"/>
                  <a:cs typeface="Public Sans Bold"/>
                  <a:sym typeface="Public Sans Bold"/>
                </a:rPr>
                <a:t>Meeting Information: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442383"/>
              <a:ext cx="8831411" cy="556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3499"/>
                </a:lnSpc>
              </a:pPr>
              <a:r>
                <a:rPr lang="en-US" sz="2499">
                  <a:solidFill>
                    <a:srgbClr val="333333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February 27, 2026 - 2:30 PM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370174" y="4333118"/>
            <a:ext cx="5564273" cy="5814702"/>
            <a:chOff x="0" y="0"/>
            <a:chExt cx="3532272" cy="369124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532273" cy="3691248"/>
            </a:xfrm>
            <a:custGeom>
              <a:avLst/>
              <a:gdLst/>
              <a:ahLst/>
              <a:cxnLst/>
              <a:rect r="r" b="b" t="t" l="l"/>
              <a:pathLst>
                <a:path h="3691248" w="3532273">
                  <a:moveTo>
                    <a:pt x="3407813" y="59690"/>
                  </a:moveTo>
                  <a:cubicBezTo>
                    <a:pt x="3443372" y="59690"/>
                    <a:pt x="3472583" y="88900"/>
                    <a:pt x="3472583" y="124460"/>
                  </a:cubicBezTo>
                  <a:lnTo>
                    <a:pt x="3472583" y="3566788"/>
                  </a:lnTo>
                  <a:cubicBezTo>
                    <a:pt x="3472583" y="3602348"/>
                    <a:pt x="3443372" y="3631557"/>
                    <a:pt x="3407813" y="3631557"/>
                  </a:cubicBezTo>
                  <a:lnTo>
                    <a:pt x="124460" y="3631557"/>
                  </a:lnTo>
                  <a:cubicBezTo>
                    <a:pt x="88900" y="3631557"/>
                    <a:pt x="59690" y="3602348"/>
                    <a:pt x="59690" y="3566788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3407813" y="59690"/>
                  </a:lnTo>
                  <a:moveTo>
                    <a:pt x="340781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566788"/>
                  </a:lnTo>
                  <a:cubicBezTo>
                    <a:pt x="0" y="3635368"/>
                    <a:pt x="55880" y="3691248"/>
                    <a:pt x="124460" y="3691248"/>
                  </a:cubicBezTo>
                  <a:lnTo>
                    <a:pt x="3407813" y="3691248"/>
                  </a:lnTo>
                  <a:cubicBezTo>
                    <a:pt x="3476392" y="3691248"/>
                    <a:pt x="3532273" y="3635368"/>
                    <a:pt x="3532273" y="3566788"/>
                  </a:cubicBezTo>
                  <a:lnTo>
                    <a:pt x="3532273" y="124460"/>
                  </a:lnTo>
                  <a:cubicBezTo>
                    <a:pt x="3532272" y="55880"/>
                    <a:pt x="3476392" y="0"/>
                    <a:pt x="3407813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7770623" y="2639431"/>
            <a:ext cx="2977317" cy="2977317"/>
            <a:chOff x="0" y="0"/>
            <a:chExt cx="6350000" cy="63500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7991351" y="3433211"/>
            <a:ext cx="2625005" cy="1190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b="true">
                <a:solidFill>
                  <a:srgbClr val="F5F5F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Ineffective</a:t>
            </a:r>
          </a:p>
          <a:p>
            <a:pPr algn="ctr">
              <a:lnSpc>
                <a:spcPts val="4680"/>
              </a:lnSpc>
            </a:pPr>
            <a:r>
              <a:rPr lang="en-US" b="true" sz="3900">
                <a:solidFill>
                  <a:srgbClr val="F5F5F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Practices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2472400" y="4323593"/>
            <a:ext cx="5564273" cy="5814702"/>
            <a:chOff x="0" y="0"/>
            <a:chExt cx="3532272" cy="369124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3532273" cy="3691248"/>
            </a:xfrm>
            <a:custGeom>
              <a:avLst/>
              <a:gdLst/>
              <a:ahLst/>
              <a:cxnLst/>
              <a:rect r="r" b="b" t="t" l="l"/>
              <a:pathLst>
                <a:path h="3691248" w="3532273">
                  <a:moveTo>
                    <a:pt x="3407813" y="59690"/>
                  </a:moveTo>
                  <a:cubicBezTo>
                    <a:pt x="3443372" y="59690"/>
                    <a:pt x="3472583" y="88900"/>
                    <a:pt x="3472583" y="124460"/>
                  </a:cubicBezTo>
                  <a:lnTo>
                    <a:pt x="3472583" y="3566788"/>
                  </a:lnTo>
                  <a:cubicBezTo>
                    <a:pt x="3472583" y="3602348"/>
                    <a:pt x="3443372" y="3631557"/>
                    <a:pt x="3407813" y="3631557"/>
                  </a:cubicBezTo>
                  <a:lnTo>
                    <a:pt x="124460" y="3631557"/>
                  </a:lnTo>
                  <a:cubicBezTo>
                    <a:pt x="88900" y="3631557"/>
                    <a:pt x="59690" y="3602348"/>
                    <a:pt x="59690" y="3566788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3407813" y="59690"/>
                  </a:lnTo>
                  <a:moveTo>
                    <a:pt x="340781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566788"/>
                  </a:lnTo>
                  <a:cubicBezTo>
                    <a:pt x="0" y="3635368"/>
                    <a:pt x="55880" y="3691248"/>
                    <a:pt x="124460" y="3691248"/>
                  </a:cubicBezTo>
                  <a:lnTo>
                    <a:pt x="3407813" y="3691248"/>
                  </a:lnTo>
                  <a:cubicBezTo>
                    <a:pt x="3476392" y="3691248"/>
                    <a:pt x="3532273" y="3635368"/>
                    <a:pt x="3532273" y="3566788"/>
                  </a:cubicBezTo>
                  <a:lnTo>
                    <a:pt x="3532273" y="124460"/>
                  </a:lnTo>
                  <a:cubicBezTo>
                    <a:pt x="3532272" y="55880"/>
                    <a:pt x="3476392" y="0"/>
                    <a:pt x="3407813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13872850" y="2629906"/>
            <a:ext cx="2977317" cy="2977317"/>
            <a:chOff x="0" y="0"/>
            <a:chExt cx="6350000" cy="63500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sp>
        <p:nvSpPr>
          <p:cNvPr name="TextBox 17" id="17"/>
          <p:cNvSpPr txBox="true"/>
          <p:nvPr/>
        </p:nvSpPr>
        <p:spPr>
          <a:xfrm rot="0">
            <a:off x="14093577" y="3423686"/>
            <a:ext cx="2625005" cy="1190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b="true">
                <a:solidFill>
                  <a:srgbClr val="F5F5F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Advice </a:t>
            </a:r>
          </a:p>
          <a:p>
            <a:pPr algn="ctr">
              <a:lnSpc>
                <a:spcPts val="4680"/>
              </a:lnSpc>
            </a:pPr>
            <a:r>
              <a:rPr lang="en-US" b="true" sz="3900">
                <a:solidFill>
                  <a:srgbClr val="F5F5F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Given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6470687" y="5597698"/>
            <a:ext cx="5363248" cy="13200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Attempting to sell outside the approved vendor process</a:t>
            </a:r>
          </a:p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 Offering non competitive pricing</a:t>
            </a:r>
          </a:p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 Failing to meet delivery expectations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2572913" y="6991169"/>
            <a:ext cx="5363248" cy="13200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Be genuine and authe</a:t>
            </a: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ntic when working with procurement professionals</a:t>
            </a:r>
          </a:p>
          <a:p>
            <a:pPr algn="l">
              <a:lnSpc>
                <a:spcPts val="2616"/>
              </a:lnSpc>
            </a:pPr>
          </a:p>
        </p:txBody>
      </p:sp>
      <p:grpSp>
        <p:nvGrpSpPr>
          <p:cNvPr name="Group 20" id="20"/>
          <p:cNvGrpSpPr/>
          <p:nvPr/>
        </p:nvGrpSpPr>
        <p:grpSpPr>
          <a:xfrm rot="0">
            <a:off x="267947" y="4361693"/>
            <a:ext cx="5564273" cy="5814702"/>
            <a:chOff x="0" y="0"/>
            <a:chExt cx="3532272" cy="3691248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3532273" cy="3691248"/>
            </a:xfrm>
            <a:custGeom>
              <a:avLst/>
              <a:gdLst/>
              <a:ahLst/>
              <a:cxnLst/>
              <a:rect r="r" b="b" t="t" l="l"/>
              <a:pathLst>
                <a:path h="3691248" w="3532273">
                  <a:moveTo>
                    <a:pt x="3407813" y="59690"/>
                  </a:moveTo>
                  <a:cubicBezTo>
                    <a:pt x="3443372" y="59690"/>
                    <a:pt x="3472583" y="88900"/>
                    <a:pt x="3472583" y="124460"/>
                  </a:cubicBezTo>
                  <a:lnTo>
                    <a:pt x="3472583" y="3566788"/>
                  </a:lnTo>
                  <a:cubicBezTo>
                    <a:pt x="3472583" y="3602348"/>
                    <a:pt x="3443372" y="3631557"/>
                    <a:pt x="3407813" y="3631557"/>
                  </a:cubicBezTo>
                  <a:lnTo>
                    <a:pt x="124460" y="3631557"/>
                  </a:lnTo>
                  <a:cubicBezTo>
                    <a:pt x="88900" y="3631557"/>
                    <a:pt x="59690" y="3602348"/>
                    <a:pt x="59690" y="3566788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3407813" y="59690"/>
                  </a:lnTo>
                  <a:moveTo>
                    <a:pt x="340781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566788"/>
                  </a:lnTo>
                  <a:cubicBezTo>
                    <a:pt x="0" y="3635368"/>
                    <a:pt x="55880" y="3691248"/>
                    <a:pt x="124460" y="3691248"/>
                  </a:cubicBezTo>
                  <a:lnTo>
                    <a:pt x="3407813" y="3691248"/>
                  </a:lnTo>
                  <a:cubicBezTo>
                    <a:pt x="3476392" y="3691248"/>
                    <a:pt x="3532273" y="3635368"/>
                    <a:pt x="3532273" y="3566788"/>
                  </a:cubicBezTo>
                  <a:lnTo>
                    <a:pt x="3532273" y="124460"/>
                  </a:lnTo>
                  <a:cubicBezTo>
                    <a:pt x="3532272" y="55880"/>
                    <a:pt x="3476392" y="0"/>
                    <a:pt x="3407813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468973" y="5588173"/>
            <a:ext cx="5363248" cy="22958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Work through pre approved vendor systems</a:t>
            </a:r>
          </a:p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 Provide competitive pricing and clear quotes</a:t>
            </a:r>
          </a:p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 Meet delivery timelines and expectations</a:t>
            </a:r>
          </a:p>
          <a:p>
            <a:pPr algn="l">
              <a:lnSpc>
                <a:spcPts val="2616"/>
              </a:lnSpc>
            </a:pPr>
          </a:p>
        </p:txBody>
      </p:sp>
      <p:grpSp>
        <p:nvGrpSpPr>
          <p:cNvPr name="Group 23" id="23"/>
          <p:cNvGrpSpPr/>
          <p:nvPr/>
        </p:nvGrpSpPr>
        <p:grpSpPr>
          <a:xfrm rot="0">
            <a:off x="1668397" y="2591806"/>
            <a:ext cx="2977317" cy="2977317"/>
            <a:chOff x="0" y="0"/>
            <a:chExt cx="6350000" cy="63500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sp>
        <p:nvSpPr>
          <p:cNvPr name="TextBox 25" id="25"/>
          <p:cNvSpPr txBox="true"/>
          <p:nvPr/>
        </p:nvSpPr>
        <p:spPr>
          <a:xfrm rot="0">
            <a:off x="1889124" y="3385586"/>
            <a:ext cx="2625005" cy="1190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b="true">
                <a:solidFill>
                  <a:srgbClr val="F5F5F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Effective</a:t>
            </a:r>
          </a:p>
          <a:p>
            <a:pPr algn="ctr">
              <a:lnSpc>
                <a:spcPts val="4680"/>
              </a:lnSpc>
            </a:pPr>
            <a:r>
              <a:rPr lang="en-US" b="true" sz="3900">
                <a:solidFill>
                  <a:srgbClr val="F5F5F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Practices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668397" y="7711188"/>
            <a:ext cx="2625005" cy="600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b="true" sz="3900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Example: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299275" y="8388406"/>
            <a:ext cx="5363248" cy="9948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Competitive pricing through the approved vendor system is easier for procurement to evaluate and approve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7946780" y="7579248"/>
            <a:ext cx="2625005" cy="600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b="true" sz="3900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Example: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6370174" y="8292213"/>
            <a:ext cx="5363248" cy="16453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If a salesperson tries to bypass the approved vendor system and sell directly to a department, procurement cannot move forward with the purchase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>
  <p:cSld>
    <p:bg>
      <p:bgPr>
        <a:solidFill>
          <a:srgbClr val="F5F5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028700" y="1751768"/>
            <a:ext cx="16230600" cy="0"/>
          </a:xfrm>
          <a:prstGeom prst="line">
            <a:avLst/>
          </a:prstGeom>
          <a:ln cap="flat" w="28575">
            <a:solidFill>
              <a:srgbClr val="33333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1028700" y="784225"/>
            <a:ext cx="10494809" cy="431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Meredith Rokas- Director of Purchasing for nutrition East Central ISD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1158875"/>
            <a:ext cx="6623558" cy="431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(210) 634-6143 - meredith.rokas@ecisd.net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2675596" y="873125"/>
            <a:ext cx="6623558" cy="749300"/>
            <a:chOff x="0" y="0"/>
            <a:chExt cx="8831411" cy="999067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57150"/>
              <a:ext cx="8831411" cy="556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3499"/>
                </a:lnSpc>
              </a:pPr>
              <a:r>
                <a:rPr lang="en-US" b="true" sz="2499">
                  <a:solidFill>
                    <a:srgbClr val="333333"/>
                  </a:solidFill>
                  <a:latin typeface="Public Sans Bold"/>
                  <a:ea typeface="Public Sans Bold"/>
                  <a:cs typeface="Public Sans Bold"/>
                  <a:sym typeface="Public Sans Bold"/>
                </a:rPr>
                <a:t>Meeting Information: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442383"/>
              <a:ext cx="8831411" cy="556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3499"/>
                </a:lnSpc>
              </a:pPr>
              <a:r>
                <a:rPr lang="en-US" sz="2499">
                  <a:solidFill>
                    <a:srgbClr val="333333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March 2, 2026 - 4:30 PM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370174" y="4333118"/>
            <a:ext cx="5564273" cy="5814702"/>
            <a:chOff x="0" y="0"/>
            <a:chExt cx="3532272" cy="369124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532273" cy="3691248"/>
            </a:xfrm>
            <a:custGeom>
              <a:avLst/>
              <a:gdLst/>
              <a:ahLst/>
              <a:cxnLst/>
              <a:rect r="r" b="b" t="t" l="l"/>
              <a:pathLst>
                <a:path h="3691248" w="3532273">
                  <a:moveTo>
                    <a:pt x="3407813" y="59690"/>
                  </a:moveTo>
                  <a:cubicBezTo>
                    <a:pt x="3443372" y="59690"/>
                    <a:pt x="3472583" y="88900"/>
                    <a:pt x="3472583" y="124460"/>
                  </a:cubicBezTo>
                  <a:lnTo>
                    <a:pt x="3472583" y="3566788"/>
                  </a:lnTo>
                  <a:cubicBezTo>
                    <a:pt x="3472583" y="3602348"/>
                    <a:pt x="3443372" y="3631557"/>
                    <a:pt x="3407813" y="3631557"/>
                  </a:cubicBezTo>
                  <a:lnTo>
                    <a:pt x="124460" y="3631557"/>
                  </a:lnTo>
                  <a:cubicBezTo>
                    <a:pt x="88900" y="3631557"/>
                    <a:pt x="59690" y="3602348"/>
                    <a:pt x="59690" y="3566788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3407813" y="59690"/>
                  </a:lnTo>
                  <a:moveTo>
                    <a:pt x="340781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566788"/>
                  </a:lnTo>
                  <a:cubicBezTo>
                    <a:pt x="0" y="3635368"/>
                    <a:pt x="55880" y="3691248"/>
                    <a:pt x="124460" y="3691248"/>
                  </a:cubicBezTo>
                  <a:lnTo>
                    <a:pt x="3407813" y="3691248"/>
                  </a:lnTo>
                  <a:cubicBezTo>
                    <a:pt x="3476392" y="3691248"/>
                    <a:pt x="3532273" y="3635368"/>
                    <a:pt x="3532273" y="3566788"/>
                  </a:cubicBezTo>
                  <a:lnTo>
                    <a:pt x="3532273" y="124460"/>
                  </a:lnTo>
                  <a:cubicBezTo>
                    <a:pt x="3532272" y="55880"/>
                    <a:pt x="3476392" y="0"/>
                    <a:pt x="3407813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7770623" y="2639431"/>
            <a:ext cx="2977317" cy="2977317"/>
            <a:chOff x="0" y="0"/>
            <a:chExt cx="6350000" cy="63500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7991351" y="3433211"/>
            <a:ext cx="2625005" cy="1190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b="true">
                <a:solidFill>
                  <a:srgbClr val="F5F5F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Ineffective</a:t>
            </a:r>
          </a:p>
          <a:p>
            <a:pPr algn="ctr">
              <a:lnSpc>
                <a:spcPts val="4680"/>
              </a:lnSpc>
            </a:pPr>
            <a:r>
              <a:rPr lang="en-US" b="true" sz="3900">
                <a:solidFill>
                  <a:srgbClr val="F5F5F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Practices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2472400" y="4323593"/>
            <a:ext cx="5564273" cy="5814702"/>
            <a:chOff x="0" y="0"/>
            <a:chExt cx="3532272" cy="369124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3532273" cy="3691248"/>
            </a:xfrm>
            <a:custGeom>
              <a:avLst/>
              <a:gdLst/>
              <a:ahLst/>
              <a:cxnLst/>
              <a:rect r="r" b="b" t="t" l="l"/>
              <a:pathLst>
                <a:path h="3691248" w="3532273">
                  <a:moveTo>
                    <a:pt x="3407813" y="59690"/>
                  </a:moveTo>
                  <a:cubicBezTo>
                    <a:pt x="3443372" y="59690"/>
                    <a:pt x="3472583" y="88900"/>
                    <a:pt x="3472583" y="124460"/>
                  </a:cubicBezTo>
                  <a:lnTo>
                    <a:pt x="3472583" y="3566788"/>
                  </a:lnTo>
                  <a:cubicBezTo>
                    <a:pt x="3472583" y="3602348"/>
                    <a:pt x="3443372" y="3631557"/>
                    <a:pt x="3407813" y="3631557"/>
                  </a:cubicBezTo>
                  <a:lnTo>
                    <a:pt x="124460" y="3631557"/>
                  </a:lnTo>
                  <a:cubicBezTo>
                    <a:pt x="88900" y="3631557"/>
                    <a:pt x="59690" y="3602348"/>
                    <a:pt x="59690" y="3566788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3407813" y="59690"/>
                  </a:lnTo>
                  <a:moveTo>
                    <a:pt x="340781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566788"/>
                  </a:lnTo>
                  <a:cubicBezTo>
                    <a:pt x="0" y="3635368"/>
                    <a:pt x="55880" y="3691248"/>
                    <a:pt x="124460" y="3691248"/>
                  </a:cubicBezTo>
                  <a:lnTo>
                    <a:pt x="3407813" y="3691248"/>
                  </a:lnTo>
                  <a:cubicBezTo>
                    <a:pt x="3476392" y="3691248"/>
                    <a:pt x="3532273" y="3635368"/>
                    <a:pt x="3532273" y="3566788"/>
                  </a:cubicBezTo>
                  <a:lnTo>
                    <a:pt x="3532273" y="124460"/>
                  </a:lnTo>
                  <a:cubicBezTo>
                    <a:pt x="3532272" y="55880"/>
                    <a:pt x="3476392" y="0"/>
                    <a:pt x="3407813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13872850" y="2629906"/>
            <a:ext cx="2977317" cy="2977317"/>
            <a:chOff x="0" y="0"/>
            <a:chExt cx="6350000" cy="63500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sp>
        <p:nvSpPr>
          <p:cNvPr name="TextBox 17" id="17"/>
          <p:cNvSpPr txBox="true"/>
          <p:nvPr/>
        </p:nvSpPr>
        <p:spPr>
          <a:xfrm rot="0">
            <a:off x="14093577" y="3423686"/>
            <a:ext cx="2625005" cy="1190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b="true">
                <a:solidFill>
                  <a:srgbClr val="F5F5F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Advice </a:t>
            </a:r>
          </a:p>
          <a:p>
            <a:pPr algn="ctr">
              <a:lnSpc>
                <a:spcPts val="4680"/>
              </a:lnSpc>
            </a:pPr>
            <a:r>
              <a:rPr lang="en-US" b="true" sz="3900">
                <a:solidFill>
                  <a:srgbClr val="F5F5F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Given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6470687" y="5597698"/>
            <a:ext cx="5363248" cy="19706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Spam calling or sending repeated solicitation emails</a:t>
            </a:r>
          </a:p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 Showing up unannounced or being overly aggressive</a:t>
            </a:r>
          </a:p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 Making it obvious that the interaction is driven by commission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2572913" y="7061371"/>
            <a:ext cx="5363248" cy="9948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Proofread emails car</a:t>
            </a: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efully and communicate professionally when reaching out to procurement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267947" y="4361693"/>
            <a:ext cx="5564273" cy="5814702"/>
            <a:chOff x="0" y="0"/>
            <a:chExt cx="3532272" cy="3691248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3532273" cy="3691248"/>
            </a:xfrm>
            <a:custGeom>
              <a:avLst/>
              <a:gdLst/>
              <a:ahLst/>
              <a:cxnLst/>
              <a:rect r="r" b="b" t="t" l="l"/>
              <a:pathLst>
                <a:path h="3691248" w="3532273">
                  <a:moveTo>
                    <a:pt x="3407813" y="59690"/>
                  </a:moveTo>
                  <a:cubicBezTo>
                    <a:pt x="3443372" y="59690"/>
                    <a:pt x="3472583" y="88900"/>
                    <a:pt x="3472583" y="124460"/>
                  </a:cubicBezTo>
                  <a:lnTo>
                    <a:pt x="3472583" y="3566788"/>
                  </a:lnTo>
                  <a:cubicBezTo>
                    <a:pt x="3472583" y="3602348"/>
                    <a:pt x="3443372" y="3631557"/>
                    <a:pt x="3407813" y="3631557"/>
                  </a:cubicBezTo>
                  <a:lnTo>
                    <a:pt x="124460" y="3631557"/>
                  </a:lnTo>
                  <a:cubicBezTo>
                    <a:pt x="88900" y="3631557"/>
                    <a:pt x="59690" y="3602348"/>
                    <a:pt x="59690" y="3566788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3407813" y="59690"/>
                  </a:lnTo>
                  <a:moveTo>
                    <a:pt x="340781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566788"/>
                  </a:lnTo>
                  <a:cubicBezTo>
                    <a:pt x="0" y="3635368"/>
                    <a:pt x="55880" y="3691248"/>
                    <a:pt x="124460" y="3691248"/>
                  </a:cubicBezTo>
                  <a:lnTo>
                    <a:pt x="3407813" y="3691248"/>
                  </a:lnTo>
                  <a:cubicBezTo>
                    <a:pt x="3476392" y="3691248"/>
                    <a:pt x="3532273" y="3635368"/>
                    <a:pt x="3532273" y="3566788"/>
                  </a:cubicBezTo>
                  <a:lnTo>
                    <a:pt x="3532273" y="124460"/>
                  </a:lnTo>
                  <a:cubicBezTo>
                    <a:pt x="3532272" y="55880"/>
                    <a:pt x="3476392" y="0"/>
                    <a:pt x="3407813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468973" y="5588173"/>
            <a:ext cx="5363248" cy="22958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 Know your product details, pricing, and approval parameters</a:t>
            </a:r>
          </a:p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 Be respectful of procurement professionals’ time</a:t>
            </a:r>
          </a:p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 Show genuine interest in helping the organization rather than just making a sale</a:t>
            </a:r>
          </a:p>
        </p:txBody>
      </p:sp>
      <p:grpSp>
        <p:nvGrpSpPr>
          <p:cNvPr name="Group 23" id="23"/>
          <p:cNvGrpSpPr/>
          <p:nvPr/>
        </p:nvGrpSpPr>
        <p:grpSpPr>
          <a:xfrm rot="0">
            <a:off x="1668397" y="2591806"/>
            <a:ext cx="2977317" cy="2977317"/>
            <a:chOff x="0" y="0"/>
            <a:chExt cx="6350000" cy="63500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sp>
        <p:nvSpPr>
          <p:cNvPr name="TextBox 25" id="25"/>
          <p:cNvSpPr txBox="true"/>
          <p:nvPr/>
        </p:nvSpPr>
        <p:spPr>
          <a:xfrm rot="0">
            <a:off x="1889124" y="3385586"/>
            <a:ext cx="2625005" cy="1190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b="true">
                <a:solidFill>
                  <a:srgbClr val="F5F5F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Effective</a:t>
            </a:r>
          </a:p>
          <a:p>
            <a:pPr algn="ctr">
              <a:lnSpc>
                <a:spcPts val="4680"/>
              </a:lnSpc>
            </a:pPr>
            <a:r>
              <a:rPr lang="en-US" b="true" sz="3900">
                <a:solidFill>
                  <a:srgbClr val="F5F5F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Practices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668397" y="7711188"/>
            <a:ext cx="2625005" cy="600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b="true" sz="3900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Example: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267947" y="8655403"/>
            <a:ext cx="5363248" cy="16453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Vendors who clearly understand their product and communicate concise information allow teams to evaluate purchases quickly and efficiently</a:t>
            </a:r>
          </a:p>
          <a:p>
            <a:pPr algn="l">
              <a:lnSpc>
                <a:spcPts val="2616"/>
              </a:lnSpc>
            </a:pPr>
          </a:p>
        </p:txBody>
      </p:sp>
      <p:sp>
        <p:nvSpPr>
          <p:cNvPr name="TextBox 28" id="28"/>
          <p:cNvSpPr txBox="true"/>
          <p:nvPr/>
        </p:nvSpPr>
        <p:spPr>
          <a:xfrm rot="0">
            <a:off x="7839808" y="7711188"/>
            <a:ext cx="2625005" cy="600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b="true" sz="3900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Example: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6370174" y="8655403"/>
            <a:ext cx="5363248" cy="16453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Rokas noted that with over 600 emails received weekly, sales emails that appear generic or spam like are often ignored or deleted immediately</a:t>
            </a:r>
          </a:p>
          <a:p>
            <a:pPr algn="l">
              <a:lnSpc>
                <a:spcPts val="2616"/>
              </a:lnSpc>
            </a:pP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>
  <p:cSld>
    <p:bg>
      <p:bgPr>
        <a:solidFill>
          <a:srgbClr val="F5F5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028700" y="1751768"/>
            <a:ext cx="16230600" cy="0"/>
          </a:xfrm>
          <a:prstGeom prst="line">
            <a:avLst/>
          </a:prstGeom>
          <a:ln cap="flat" w="28575">
            <a:solidFill>
              <a:srgbClr val="33333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1028700" y="784225"/>
            <a:ext cx="9607042" cy="869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Michael Brymer - Procurement Clerk at Jet Specialty</a:t>
            </a:r>
          </a:p>
          <a:p>
            <a:pPr algn="l">
              <a:lnSpc>
                <a:spcPts val="3499"/>
              </a:lnSpc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1158875"/>
            <a:ext cx="8023098" cy="1308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(361) 299-1711 - michael.brymer@jetspecialty.com</a:t>
            </a:r>
          </a:p>
          <a:p>
            <a:pPr algn="l">
              <a:lnSpc>
                <a:spcPts val="3499"/>
              </a:lnSpc>
            </a:pPr>
          </a:p>
          <a:p>
            <a:pPr algn="l">
              <a:lnSpc>
                <a:spcPts val="3499"/>
              </a:lnSpc>
            </a:pPr>
          </a:p>
        </p:txBody>
      </p:sp>
      <p:grpSp>
        <p:nvGrpSpPr>
          <p:cNvPr name="Group 5" id="5"/>
          <p:cNvGrpSpPr/>
          <p:nvPr/>
        </p:nvGrpSpPr>
        <p:grpSpPr>
          <a:xfrm rot="0">
            <a:off x="12675596" y="873125"/>
            <a:ext cx="6623558" cy="749300"/>
            <a:chOff x="0" y="0"/>
            <a:chExt cx="8831411" cy="999067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57150"/>
              <a:ext cx="8831411" cy="556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3499"/>
                </a:lnSpc>
              </a:pPr>
              <a:r>
                <a:rPr lang="en-US" b="true" sz="2499">
                  <a:solidFill>
                    <a:srgbClr val="333333"/>
                  </a:solidFill>
                  <a:latin typeface="Public Sans Bold"/>
                  <a:ea typeface="Public Sans Bold"/>
                  <a:cs typeface="Public Sans Bold"/>
                  <a:sym typeface="Public Sans Bold"/>
                </a:rPr>
                <a:t>Meeting Information: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442383"/>
              <a:ext cx="8831411" cy="556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3499"/>
                </a:lnSpc>
              </a:pPr>
              <a:r>
                <a:rPr lang="en-US" sz="2499">
                  <a:solidFill>
                    <a:srgbClr val="333333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February 27, 2026 - 3:30 PM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370174" y="4333118"/>
            <a:ext cx="5564273" cy="5814702"/>
            <a:chOff x="0" y="0"/>
            <a:chExt cx="3532272" cy="369124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532273" cy="3691248"/>
            </a:xfrm>
            <a:custGeom>
              <a:avLst/>
              <a:gdLst/>
              <a:ahLst/>
              <a:cxnLst/>
              <a:rect r="r" b="b" t="t" l="l"/>
              <a:pathLst>
                <a:path h="3691248" w="3532273">
                  <a:moveTo>
                    <a:pt x="3407813" y="59690"/>
                  </a:moveTo>
                  <a:cubicBezTo>
                    <a:pt x="3443372" y="59690"/>
                    <a:pt x="3472583" y="88900"/>
                    <a:pt x="3472583" y="124460"/>
                  </a:cubicBezTo>
                  <a:lnTo>
                    <a:pt x="3472583" y="3566788"/>
                  </a:lnTo>
                  <a:cubicBezTo>
                    <a:pt x="3472583" y="3602348"/>
                    <a:pt x="3443372" y="3631557"/>
                    <a:pt x="3407813" y="3631557"/>
                  </a:cubicBezTo>
                  <a:lnTo>
                    <a:pt x="124460" y="3631557"/>
                  </a:lnTo>
                  <a:cubicBezTo>
                    <a:pt x="88900" y="3631557"/>
                    <a:pt x="59690" y="3602348"/>
                    <a:pt x="59690" y="3566788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3407813" y="59690"/>
                  </a:lnTo>
                  <a:moveTo>
                    <a:pt x="340781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566788"/>
                  </a:lnTo>
                  <a:cubicBezTo>
                    <a:pt x="0" y="3635368"/>
                    <a:pt x="55880" y="3691248"/>
                    <a:pt x="124460" y="3691248"/>
                  </a:cubicBezTo>
                  <a:lnTo>
                    <a:pt x="3407813" y="3691248"/>
                  </a:lnTo>
                  <a:cubicBezTo>
                    <a:pt x="3476392" y="3691248"/>
                    <a:pt x="3532273" y="3635368"/>
                    <a:pt x="3532273" y="3566788"/>
                  </a:cubicBezTo>
                  <a:lnTo>
                    <a:pt x="3532273" y="124460"/>
                  </a:lnTo>
                  <a:cubicBezTo>
                    <a:pt x="3532272" y="55880"/>
                    <a:pt x="3476392" y="0"/>
                    <a:pt x="3407813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7770623" y="2639431"/>
            <a:ext cx="2977317" cy="2977317"/>
            <a:chOff x="0" y="0"/>
            <a:chExt cx="6350000" cy="63500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7991351" y="3433211"/>
            <a:ext cx="2625005" cy="1190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b="true">
                <a:solidFill>
                  <a:srgbClr val="F5F5F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Ineffective</a:t>
            </a:r>
          </a:p>
          <a:p>
            <a:pPr algn="ctr">
              <a:lnSpc>
                <a:spcPts val="4680"/>
              </a:lnSpc>
            </a:pPr>
            <a:r>
              <a:rPr lang="en-US" b="true" sz="3900">
                <a:solidFill>
                  <a:srgbClr val="F5F5F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Practices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2472400" y="4323593"/>
            <a:ext cx="5564273" cy="5814702"/>
            <a:chOff x="0" y="0"/>
            <a:chExt cx="3532272" cy="369124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3532273" cy="3691248"/>
            </a:xfrm>
            <a:custGeom>
              <a:avLst/>
              <a:gdLst/>
              <a:ahLst/>
              <a:cxnLst/>
              <a:rect r="r" b="b" t="t" l="l"/>
              <a:pathLst>
                <a:path h="3691248" w="3532273">
                  <a:moveTo>
                    <a:pt x="3407813" y="59690"/>
                  </a:moveTo>
                  <a:cubicBezTo>
                    <a:pt x="3443372" y="59690"/>
                    <a:pt x="3472583" y="88900"/>
                    <a:pt x="3472583" y="124460"/>
                  </a:cubicBezTo>
                  <a:lnTo>
                    <a:pt x="3472583" y="3566788"/>
                  </a:lnTo>
                  <a:cubicBezTo>
                    <a:pt x="3472583" y="3602348"/>
                    <a:pt x="3443372" y="3631557"/>
                    <a:pt x="3407813" y="3631557"/>
                  </a:cubicBezTo>
                  <a:lnTo>
                    <a:pt x="124460" y="3631557"/>
                  </a:lnTo>
                  <a:cubicBezTo>
                    <a:pt x="88900" y="3631557"/>
                    <a:pt x="59690" y="3602348"/>
                    <a:pt x="59690" y="3566788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3407813" y="59690"/>
                  </a:lnTo>
                  <a:moveTo>
                    <a:pt x="340781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566788"/>
                  </a:lnTo>
                  <a:cubicBezTo>
                    <a:pt x="0" y="3635368"/>
                    <a:pt x="55880" y="3691248"/>
                    <a:pt x="124460" y="3691248"/>
                  </a:cubicBezTo>
                  <a:lnTo>
                    <a:pt x="3407813" y="3691248"/>
                  </a:lnTo>
                  <a:cubicBezTo>
                    <a:pt x="3476392" y="3691248"/>
                    <a:pt x="3532273" y="3635368"/>
                    <a:pt x="3532273" y="3566788"/>
                  </a:cubicBezTo>
                  <a:lnTo>
                    <a:pt x="3532273" y="124460"/>
                  </a:lnTo>
                  <a:cubicBezTo>
                    <a:pt x="3532272" y="55880"/>
                    <a:pt x="3476392" y="0"/>
                    <a:pt x="3407813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13872850" y="2629906"/>
            <a:ext cx="2977317" cy="2977317"/>
            <a:chOff x="0" y="0"/>
            <a:chExt cx="6350000" cy="63500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sp>
        <p:nvSpPr>
          <p:cNvPr name="TextBox 17" id="17"/>
          <p:cNvSpPr txBox="true"/>
          <p:nvPr/>
        </p:nvSpPr>
        <p:spPr>
          <a:xfrm rot="0">
            <a:off x="14093577" y="3423686"/>
            <a:ext cx="2625005" cy="1190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b="true">
                <a:solidFill>
                  <a:srgbClr val="F5F5F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Advice </a:t>
            </a:r>
          </a:p>
          <a:p>
            <a:pPr algn="ctr">
              <a:lnSpc>
                <a:spcPts val="4680"/>
              </a:lnSpc>
            </a:pPr>
            <a:r>
              <a:rPr lang="en-US" b="true" sz="3900">
                <a:solidFill>
                  <a:srgbClr val="F5F5F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Given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6470687" y="5597698"/>
            <a:ext cx="5363248" cy="13200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Being overly casual or overly friendly in professional settings</a:t>
            </a:r>
          </a:p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 Misleading buyers or failing to communicate issues honestly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2572913" y="6898741"/>
            <a:ext cx="5363248" cy="13200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Work hard, stay organized, and manage your time effectively while continuing to learn from every interaction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267947" y="4361693"/>
            <a:ext cx="5564273" cy="5814702"/>
            <a:chOff x="0" y="0"/>
            <a:chExt cx="3532272" cy="3691248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3532273" cy="3691248"/>
            </a:xfrm>
            <a:custGeom>
              <a:avLst/>
              <a:gdLst/>
              <a:ahLst/>
              <a:cxnLst/>
              <a:rect r="r" b="b" t="t" l="l"/>
              <a:pathLst>
                <a:path h="3691248" w="3532273">
                  <a:moveTo>
                    <a:pt x="3407813" y="59690"/>
                  </a:moveTo>
                  <a:cubicBezTo>
                    <a:pt x="3443372" y="59690"/>
                    <a:pt x="3472583" y="88900"/>
                    <a:pt x="3472583" y="124460"/>
                  </a:cubicBezTo>
                  <a:lnTo>
                    <a:pt x="3472583" y="3566788"/>
                  </a:lnTo>
                  <a:cubicBezTo>
                    <a:pt x="3472583" y="3602348"/>
                    <a:pt x="3443372" y="3631557"/>
                    <a:pt x="3407813" y="3631557"/>
                  </a:cubicBezTo>
                  <a:lnTo>
                    <a:pt x="124460" y="3631557"/>
                  </a:lnTo>
                  <a:cubicBezTo>
                    <a:pt x="88900" y="3631557"/>
                    <a:pt x="59690" y="3602348"/>
                    <a:pt x="59690" y="3566788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3407813" y="59690"/>
                  </a:lnTo>
                  <a:moveTo>
                    <a:pt x="340781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566788"/>
                  </a:lnTo>
                  <a:cubicBezTo>
                    <a:pt x="0" y="3635368"/>
                    <a:pt x="55880" y="3691248"/>
                    <a:pt x="124460" y="3691248"/>
                  </a:cubicBezTo>
                  <a:lnTo>
                    <a:pt x="3407813" y="3691248"/>
                  </a:lnTo>
                  <a:cubicBezTo>
                    <a:pt x="3476392" y="3691248"/>
                    <a:pt x="3532273" y="3635368"/>
                    <a:pt x="3532273" y="3566788"/>
                  </a:cubicBezTo>
                  <a:lnTo>
                    <a:pt x="3532273" y="124460"/>
                  </a:lnTo>
                  <a:cubicBezTo>
                    <a:pt x="3532272" y="55880"/>
                    <a:pt x="3476392" y="0"/>
                    <a:pt x="3407813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468973" y="5588173"/>
            <a:ext cx="5363248" cy="16453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Be upfront and honest in all communication</a:t>
            </a:r>
          </a:p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 Maintain professionalism rather than being overly friendly</a:t>
            </a:r>
          </a:p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 Be open to new ideas and solutions</a:t>
            </a: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 </a:t>
            </a:r>
          </a:p>
        </p:txBody>
      </p:sp>
      <p:grpSp>
        <p:nvGrpSpPr>
          <p:cNvPr name="Group 23" id="23"/>
          <p:cNvGrpSpPr/>
          <p:nvPr/>
        </p:nvGrpSpPr>
        <p:grpSpPr>
          <a:xfrm rot="0">
            <a:off x="1668397" y="2591806"/>
            <a:ext cx="2977317" cy="2977317"/>
            <a:chOff x="0" y="0"/>
            <a:chExt cx="6350000" cy="63500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sp>
        <p:nvSpPr>
          <p:cNvPr name="TextBox 25" id="25"/>
          <p:cNvSpPr txBox="true"/>
          <p:nvPr/>
        </p:nvSpPr>
        <p:spPr>
          <a:xfrm rot="0">
            <a:off x="1889124" y="3385586"/>
            <a:ext cx="2625005" cy="1190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b="true">
                <a:solidFill>
                  <a:srgbClr val="F5F5F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Effective</a:t>
            </a:r>
          </a:p>
          <a:p>
            <a:pPr algn="ctr">
              <a:lnSpc>
                <a:spcPts val="4680"/>
              </a:lnSpc>
            </a:pPr>
            <a:r>
              <a:rPr lang="en-US" b="true" sz="3900">
                <a:solidFill>
                  <a:srgbClr val="F5F5F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Practices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668397" y="7711188"/>
            <a:ext cx="2625005" cy="600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b="true" sz="3900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Example: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267947" y="8387463"/>
            <a:ext cx="5363248" cy="16453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Vendors who communicate honestly about pricing, availability, or mistakes build stronger trust and long term relationships with procurement teams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7839808" y="7711188"/>
            <a:ext cx="2625005" cy="600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b="true" sz="3900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Example: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6370174" y="8387463"/>
            <a:ext cx="5363248" cy="13200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When salespeople try too hard to be friendly or hide problems, it often damages credibility with procurement professionals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>
  <p:cSld>
    <p:bg>
      <p:bgPr>
        <a:solidFill>
          <a:srgbClr val="F5F5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028700" y="1751768"/>
            <a:ext cx="16230600" cy="0"/>
          </a:xfrm>
          <a:prstGeom prst="line">
            <a:avLst/>
          </a:prstGeom>
          <a:ln cap="flat" w="28575">
            <a:solidFill>
              <a:srgbClr val="33333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1028700" y="784225"/>
            <a:ext cx="9607042" cy="431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Jeanette French- South San ISD Procurement Specialist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1158875"/>
            <a:ext cx="8023098" cy="431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(210) 977-7025 - jeanette.french@southsanisd.net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2675596" y="873125"/>
            <a:ext cx="6623558" cy="749300"/>
            <a:chOff x="0" y="0"/>
            <a:chExt cx="8831411" cy="999067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57150"/>
              <a:ext cx="8831411" cy="556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3499"/>
                </a:lnSpc>
              </a:pPr>
              <a:r>
                <a:rPr lang="en-US" b="true" sz="2499">
                  <a:solidFill>
                    <a:srgbClr val="333333"/>
                  </a:solidFill>
                  <a:latin typeface="Public Sans Bold"/>
                  <a:ea typeface="Public Sans Bold"/>
                  <a:cs typeface="Public Sans Bold"/>
                  <a:sym typeface="Public Sans Bold"/>
                </a:rPr>
                <a:t>Meeting Information: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442383"/>
              <a:ext cx="8831411" cy="556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3499"/>
                </a:lnSpc>
              </a:pPr>
              <a:r>
                <a:rPr lang="en-US" sz="2499">
                  <a:solidFill>
                    <a:srgbClr val="333333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March 3, 2026 - 3:00 PM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370174" y="4333118"/>
            <a:ext cx="5564273" cy="5814702"/>
            <a:chOff x="0" y="0"/>
            <a:chExt cx="3532272" cy="369124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532273" cy="3691248"/>
            </a:xfrm>
            <a:custGeom>
              <a:avLst/>
              <a:gdLst/>
              <a:ahLst/>
              <a:cxnLst/>
              <a:rect r="r" b="b" t="t" l="l"/>
              <a:pathLst>
                <a:path h="3691248" w="3532273">
                  <a:moveTo>
                    <a:pt x="3407813" y="59690"/>
                  </a:moveTo>
                  <a:cubicBezTo>
                    <a:pt x="3443372" y="59690"/>
                    <a:pt x="3472583" y="88900"/>
                    <a:pt x="3472583" y="124460"/>
                  </a:cubicBezTo>
                  <a:lnTo>
                    <a:pt x="3472583" y="3566788"/>
                  </a:lnTo>
                  <a:cubicBezTo>
                    <a:pt x="3472583" y="3602348"/>
                    <a:pt x="3443372" y="3631557"/>
                    <a:pt x="3407813" y="3631557"/>
                  </a:cubicBezTo>
                  <a:lnTo>
                    <a:pt x="124460" y="3631557"/>
                  </a:lnTo>
                  <a:cubicBezTo>
                    <a:pt x="88900" y="3631557"/>
                    <a:pt x="59690" y="3602348"/>
                    <a:pt x="59690" y="3566788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3407813" y="59690"/>
                  </a:lnTo>
                  <a:moveTo>
                    <a:pt x="340781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566788"/>
                  </a:lnTo>
                  <a:cubicBezTo>
                    <a:pt x="0" y="3635368"/>
                    <a:pt x="55880" y="3691248"/>
                    <a:pt x="124460" y="3691248"/>
                  </a:cubicBezTo>
                  <a:lnTo>
                    <a:pt x="3407813" y="3691248"/>
                  </a:lnTo>
                  <a:cubicBezTo>
                    <a:pt x="3476392" y="3691248"/>
                    <a:pt x="3532273" y="3635368"/>
                    <a:pt x="3532273" y="3566788"/>
                  </a:cubicBezTo>
                  <a:lnTo>
                    <a:pt x="3532273" y="124460"/>
                  </a:lnTo>
                  <a:cubicBezTo>
                    <a:pt x="3532272" y="55880"/>
                    <a:pt x="3476392" y="0"/>
                    <a:pt x="3407813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7770623" y="2639431"/>
            <a:ext cx="2977317" cy="2977317"/>
            <a:chOff x="0" y="0"/>
            <a:chExt cx="6350000" cy="63500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7991351" y="3433211"/>
            <a:ext cx="2625005" cy="1190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b="true">
                <a:solidFill>
                  <a:srgbClr val="F5F5F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Ineffective</a:t>
            </a:r>
          </a:p>
          <a:p>
            <a:pPr algn="ctr">
              <a:lnSpc>
                <a:spcPts val="4680"/>
              </a:lnSpc>
            </a:pPr>
            <a:r>
              <a:rPr lang="en-US" b="true" sz="3900">
                <a:solidFill>
                  <a:srgbClr val="F5F5F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Practices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2472400" y="4323593"/>
            <a:ext cx="5564273" cy="5814702"/>
            <a:chOff x="0" y="0"/>
            <a:chExt cx="3532272" cy="369124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3532273" cy="3691248"/>
            </a:xfrm>
            <a:custGeom>
              <a:avLst/>
              <a:gdLst/>
              <a:ahLst/>
              <a:cxnLst/>
              <a:rect r="r" b="b" t="t" l="l"/>
              <a:pathLst>
                <a:path h="3691248" w="3532273">
                  <a:moveTo>
                    <a:pt x="3407813" y="59690"/>
                  </a:moveTo>
                  <a:cubicBezTo>
                    <a:pt x="3443372" y="59690"/>
                    <a:pt x="3472583" y="88900"/>
                    <a:pt x="3472583" y="124460"/>
                  </a:cubicBezTo>
                  <a:lnTo>
                    <a:pt x="3472583" y="3566788"/>
                  </a:lnTo>
                  <a:cubicBezTo>
                    <a:pt x="3472583" y="3602348"/>
                    <a:pt x="3443372" y="3631557"/>
                    <a:pt x="3407813" y="3631557"/>
                  </a:cubicBezTo>
                  <a:lnTo>
                    <a:pt x="124460" y="3631557"/>
                  </a:lnTo>
                  <a:cubicBezTo>
                    <a:pt x="88900" y="3631557"/>
                    <a:pt x="59690" y="3602348"/>
                    <a:pt x="59690" y="3566788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3407813" y="59690"/>
                  </a:lnTo>
                  <a:moveTo>
                    <a:pt x="340781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566788"/>
                  </a:lnTo>
                  <a:cubicBezTo>
                    <a:pt x="0" y="3635368"/>
                    <a:pt x="55880" y="3691248"/>
                    <a:pt x="124460" y="3691248"/>
                  </a:cubicBezTo>
                  <a:lnTo>
                    <a:pt x="3407813" y="3691248"/>
                  </a:lnTo>
                  <a:cubicBezTo>
                    <a:pt x="3476392" y="3691248"/>
                    <a:pt x="3532273" y="3635368"/>
                    <a:pt x="3532273" y="3566788"/>
                  </a:cubicBezTo>
                  <a:lnTo>
                    <a:pt x="3532273" y="124460"/>
                  </a:lnTo>
                  <a:cubicBezTo>
                    <a:pt x="3532272" y="55880"/>
                    <a:pt x="3476392" y="0"/>
                    <a:pt x="3407813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13872850" y="2629906"/>
            <a:ext cx="2977317" cy="2977317"/>
            <a:chOff x="0" y="0"/>
            <a:chExt cx="6350000" cy="63500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sp>
        <p:nvSpPr>
          <p:cNvPr name="TextBox 17" id="17"/>
          <p:cNvSpPr txBox="true"/>
          <p:nvPr/>
        </p:nvSpPr>
        <p:spPr>
          <a:xfrm rot="0">
            <a:off x="14093577" y="3423686"/>
            <a:ext cx="2625005" cy="1190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b="true">
                <a:solidFill>
                  <a:srgbClr val="F5F5F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Advice </a:t>
            </a:r>
          </a:p>
          <a:p>
            <a:pPr algn="ctr">
              <a:lnSpc>
                <a:spcPts val="4680"/>
              </a:lnSpc>
            </a:pPr>
            <a:r>
              <a:rPr lang="en-US" b="true" sz="3900">
                <a:solidFill>
                  <a:srgbClr val="F5F5F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Given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6470687" y="5597698"/>
            <a:ext cx="5363248" cy="22958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Failing to research the organization before reaching out</a:t>
            </a:r>
          </a:p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 Offering pricing that is inconsistent or not competitive</a:t>
            </a:r>
          </a:p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 Appearing focused only on profit rather than supporting the school’s needs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2572913" y="7021155"/>
            <a:ext cx="5363248" cy="9948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Be kind, genuine, and respectful while taking time to understand the organization you are working with.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267947" y="4361693"/>
            <a:ext cx="5564273" cy="5814702"/>
            <a:chOff x="0" y="0"/>
            <a:chExt cx="3532272" cy="3691248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3532273" cy="3691248"/>
            </a:xfrm>
            <a:custGeom>
              <a:avLst/>
              <a:gdLst/>
              <a:ahLst/>
              <a:cxnLst/>
              <a:rect r="r" b="b" t="t" l="l"/>
              <a:pathLst>
                <a:path h="3691248" w="3532273">
                  <a:moveTo>
                    <a:pt x="3407813" y="59690"/>
                  </a:moveTo>
                  <a:cubicBezTo>
                    <a:pt x="3443372" y="59690"/>
                    <a:pt x="3472583" y="88900"/>
                    <a:pt x="3472583" y="124460"/>
                  </a:cubicBezTo>
                  <a:lnTo>
                    <a:pt x="3472583" y="3566788"/>
                  </a:lnTo>
                  <a:cubicBezTo>
                    <a:pt x="3472583" y="3602348"/>
                    <a:pt x="3443372" y="3631557"/>
                    <a:pt x="3407813" y="3631557"/>
                  </a:cubicBezTo>
                  <a:lnTo>
                    <a:pt x="124460" y="3631557"/>
                  </a:lnTo>
                  <a:cubicBezTo>
                    <a:pt x="88900" y="3631557"/>
                    <a:pt x="59690" y="3602348"/>
                    <a:pt x="59690" y="3566788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3407813" y="59690"/>
                  </a:lnTo>
                  <a:moveTo>
                    <a:pt x="340781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566788"/>
                  </a:lnTo>
                  <a:cubicBezTo>
                    <a:pt x="0" y="3635368"/>
                    <a:pt x="55880" y="3691248"/>
                    <a:pt x="124460" y="3691248"/>
                  </a:cubicBezTo>
                  <a:lnTo>
                    <a:pt x="3407813" y="3691248"/>
                  </a:lnTo>
                  <a:cubicBezTo>
                    <a:pt x="3476392" y="3691248"/>
                    <a:pt x="3532273" y="3635368"/>
                    <a:pt x="3532273" y="3566788"/>
                  </a:cubicBezTo>
                  <a:lnTo>
                    <a:pt x="3532273" y="124460"/>
                  </a:lnTo>
                  <a:cubicBezTo>
                    <a:pt x="3532272" y="55880"/>
                    <a:pt x="3476392" y="0"/>
                    <a:pt x="3407813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468973" y="5588173"/>
            <a:ext cx="5363248" cy="13200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Research the organization and understand the buyer’s role/history</a:t>
            </a:r>
          </a:p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 Show genuine respect and professionalism </a:t>
            </a:r>
          </a:p>
        </p:txBody>
      </p:sp>
      <p:grpSp>
        <p:nvGrpSpPr>
          <p:cNvPr name="Group 23" id="23"/>
          <p:cNvGrpSpPr/>
          <p:nvPr/>
        </p:nvGrpSpPr>
        <p:grpSpPr>
          <a:xfrm rot="0">
            <a:off x="1668397" y="2591806"/>
            <a:ext cx="2977317" cy="2977317"/>
            <a:chOff x="0" y="0"/>
            <a:chExt cx="6350000" cy="63500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sp>
        <p:nvSpPr>
          <p:cNvPr name="TextBox 25" id="25"/>
          <p:cNvSpPr txBox="true"/>
          <p:nvPr/>
        </p:nvSpPr>
        <p:spPr>
          <a:xfrm rot="0">
            <a:off x="1889124" y="3385586"/>
            <a:ext cx="2625005" cy="1190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b="true">
                <a:solidFill>
                  <a:srgbClr val="F5F5F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Effective</a:t>
            </a:r>
          </a:p>
          <a:p>
            <a:pPr algn="ctr">
              <a:lnSpc>
                <a:spcPts val="4680"/>
              </a:lnSpc>
            </a:pPr>
            <a:r>
              <a:rPr lang="en-US" b="true" sz="3900">
                <a:solidFill>
                  <a:srgbClr val="F5F5F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Practices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637069" y="7259518"/>
            <a:ext cx="2625005" cy="600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b="true" sz="3900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Example: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267947" y="7996938"/>
            <a:ext cx="5363248" cy="22958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Vendors who understand how school districts operate and provide competitive pricing are more likely to be considered, especially when budgets rely heavily on local funds and grants.</a:t>
            </a:r>
          </a:p>
          <a:p>
            <a:pPr algn="l">
              <a:lnSpc>
                <a:spcPts val="2616"/>
              </a:lnSpc>
            </a:pPr>
          </a:p>
        </p:txBody>
      </p:sp>
      <p:sp>
        <p:nvSpPr>
          <p:cNvPr name="TextBox 28" id="28"/>
          <p:cNvSpPr txBox="true"/>
          <p:nvPr/>
        </p:nvSpPr>
        <p:spPr>
          <a:xfrm rot="0">
            <a:off x="7839808" y="7711188"/>
            <a:ext cx="2625005" cy="600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b="true" sz="3900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Example: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6370174" y="8322198"/>
            <a:ext cx="5363248" cy="16453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Vendors who refuse to offer reasonable pricing despite understanding school budget limitations are often viewed negatively and lose opportunities.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340633" y="1216025"/>
            <a:ext cx="7577698" cy="5361221"/>
          </a:xfrm>
          <a:custGeom>
            <a:avLst/>
            <a:gdLst/>
            <a:ahLst/>
            <a:cxnLst/>
            <a:rect r="r" b="b" t="t" l="l"/>
            <a:pathLst>
              <a:path h="5361221" w="7577698">
                <a:moveTo>
                  <a:pt x="0" y="0"/>
                </a:moveTo>
                <a:lnTo>
                  <a:pt x="7577698" y="0"/>
                </a:lnTo>
                <a:lnTo>
                  <a:pt x="7577698" y="5361221"/>
                </a:lnTo>
                <a:lnTo>
                  <a:pt x="0" y="53612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47625" cap="sq">
            <a:solidFill>
              <a:srgbClr val="000000"/>
            </a:solidFill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9316888" y="5070681"/>
            <a:ext cx="7109124" cy="5216319"/>
          </a:xfrm>
          <a:custGeom>
            <a:avLst/>
            <a:gdLst/>
            <a:ahLst/>
            <a:cxnLst/>
            <a:rect r="r" b="b" t="t" l="l"/>
            <a:pathLst>
              <a:path h="5216319" w="7109124">
                <a:moveTo>
                  <a:pt x="0" y="0"/>
                </a:moveTo>
                <a:lnTo>
                  <a:pt x="7109124" y="0"/>
                </a:lnTo>
                <a:lnTo>
                  <a:pt x="7109124" y="5216319"/>
                </a:lnTo>
                <a:lnTo>
                  <a:pt x="0" y="52163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  <a:ln w="47625" cap="sq">
            <a:solidFill>
              <a:srgbClr val="000000"/>
            </a:solidFill>
            <a:prstDash val="solid"/>
            <a:miter/>
          </a:ln>
        </p:spPr>
      </p:sp>
      <p:sp>
        <p:nvSpPr>
          <p:cNvPr name="Freeform 4" id="4"/>
          <p:cNvSpPr/>
          <p:nvPr/>
        </p:nvSpPr>
        <p:spPr>
          <a:xfrm flipH="false" flipV="false" rot="0">
            <a:off x="697196" y="5070681"/>
            <a:ext cx="8657792" cy="5216319"/>
          </a:xfrm>
          <a:custGeom>
            <a:avLst/>
            <a:gdLst/>
            <a:ahLst/>
            <a:cxnLst/>
            <a:rect r="r" b="b" t="t" l="l"/>
            <a:pathLst>
              <a:path h="5216319" w="8657792">
                <a:moveTo>
                  <a:pt x="0" y="0"/>
                </a:moveTo>
                <a:lnTo>
                  <a:pt x="8657792" y="0"/>
                </a:lnTo>
                <a:lnTo>
                  <a:pt x="8657792" y="5216319"/>
                </a:lnTo>
                <a:lnTo>
                  <a:pt x="0" y="521631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  <a:ln w="47625" cap="sq">
            <a:solidFill>
              <a:srgbClr val="000000"/>
            </a:solidFill>
            <a:prstDash val="solid"/>
            <a:miter/>
          </a:ln>
        </p:spPr>
      </p:sp>
      <p:sp>
        <p:nvSpPr>
          <p:cNvPr name="TextBox 5" id="5"/>
          <p:cNvSpPr txBox="true"/>
          <p:nvPr/>
        </p:nvSpPr>
        <p:spPr>
          <a:xfrm rot="0">
            <a:off x="134858" y="53975"/>
            <a:ext cx="10411549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000"/>
              </a:lnSpc>
            </a:pPr>
            <a:r>
              <a:rPr lang="en-US" b="true" sz="7500" i="true" spc="-367">
                <a:solidFill>
                  <a:srgbClr val="333333"/>
                </a:solidFill>
                <a:latin typeface="Noto Serif Display Bold Italics"/>
                <a:ea typeface="Noto Serif Display Bold Italics"/>
                <a:cs typeface="Noto Serif Display Bold Italics"/>
                <a:sym typeface="Noto Serif Display Bold Italics"/>
              </a:rPr>
              <a:t>Thank You Emails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815766" y="292230"/>
            <a:ext cx="7087100" cy="431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499"/>
              </a:lnSpc>
            </a:pPr>
            <a:r>
              <a:rPr lang="en-US" b="true" sz="2499">
                <a:solidFill>
                  <a:srgbClr val="333333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Inside the Mind of Procurement &amp; Purchasing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144000" y="1465496"/>
            <a:ext cx="8528120" cy="5863082"/>
          </a:xfrm>
          <a:custGeom>
            <a:avLst/>
            <a:gdLst/>
            <a:ahLst/>
            <a:cxnLst/>
            <a:rect r="r" b="b" t="t" l="l"/>
            <a:pathLst>
              <a:path h="5863082" w="8528120">
                <a:moveTo>
                  <a:pt x="0" y="0"/>
                </a:moveTo>
                <a:lnTo>
                  <a:pt x="8528120" y="0"/>
                </a:lnTo>
                <a:lnTo>
                  <a:pt x="8528120" y="5863082"/>
                </a:lnTo>
                <a:lnTo>
                  <a:pt x="0" y="58630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47625" cap="sq">
            <a:solidFill>
              <a:srgbClr val="000000"/>
            </a:solidFill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9144000" y="5314819"/>
            <a:ext cx="7679044" cy="4972181"/>
          </a:xfrm>
          <a:custGeom>
            <a:avLst/>
            <a:gdLst/>
            <a:ahLst/>
            <a:cxnLst/>
            <a:rect r="r" b="b" t="t" l="l"/>
            <a:pathLst>
              <a:path h="4972181" w="7679044">
                <a:moveTo>
                  <a:pt x="0" y="0"/>
                </a:moveTo>
                <a:lnTo>
                  <a:pt x="7679044" y="0"/>
                </a:lnTo>
                <a:lnTo>
                  <a:pt x="7679044" y="4972181"/>
                </a:lnTo>
                <a:lnTo>
                  <a:pt x="0" y="49721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  <a:ln w="47625" cap="sq">
            <a:solidFill>
              <a:srgbClr val="000000"/>
            </a:solidFill>
            <a:prstDash val="solid"/>
            <a:miter/>
          </a:ln>
        </p:spPr>
      </p:sp>
      <p:sp>
        <p:nvSpPr>
          <p:cNvPr name="Freeform 4" id="4"/>
          <p:cNvSpPr/>
          <p:nvPr/>
        </p:nvSpPr>
        <p:spPr>
          <a:xfrm flipH="false" flipV="false" rot="0">
            <a:off x="101674" y="1465496"/>
            <a:ext cx="9042326" cy="5775786"/>
          </a:xfrm>
          <a:custGeom>
            <a:avLst/>
            <a:gdLst/>
            <a:ahLst/>
            <a:cxnLst/>
            <a:rect r="r" b="b" t="t" l="l"/>
            <a:pathLst>
              <a:path h="5775786" w="9042326">
                <a:moveTo>
                  <a:pt x="0" y="0"/>
                </a:moveTo>
                <a:lnTo>
                  <a:pt x="9042326" y="0"/>
                </a:lnTo>
                <a:lnTo>
                  <a:pt x="9042326" y="5775786"/>
                </a:lnTo>
                <a:lnTo>
                  <a:pt x="0" y="57757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  <a:ln w="47625" cap="sq">
            <a:solidFill>
              <a:srgbClr val="000000"/>
            </a:solidFill>
            <a:prstDash val="solid"/>
            <a:miter/>
          </a:ln>
        </p:spPr>
      </p:sp>
      <p:sp>
        <p:nvSpPr>
          <p:cNvPr name="Freeform 5" id="5"/>
          <p:cNvSpPr/>
          <p:nvPr/>
        </p:nvSpPr>
        <p:spPr>
          <a:xfrm flipH="false" flipV="false" rot="0">
            <a:off x="678146" y="5314819"/>
            <a:ext cx="8465854" cy="4972181"/>
          </a:xfrm>
          <a:custGeom>
            <a:avLst/>
            <a:gdLst/>
            <a:ahLst/>
            <a:cxnLst/>
            <a:rect r="r" b="b" t="t" l="l"/>
            <a:pathLst>
              <a:path h="4972181" w="8465854">
                <a:moveTo>
                  <a:pt x="0" y="0"/>
                </a:moveTo>
                <a:lnTo>
                  <a:pt x="8465854" y="0"/>
                </a:lnTo>
                <a:lnTo>
                  <a:pt x="8465854" y="4972181"/>
                </a:lnTo>
                <a:lnTo>
                  <a:pt x="0" y="49721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185" r="0" b="-1185"/>
            </a:stretch>
          </a:blipFill>
          <a:ln w="47625" cap="sq">
            <a:solidFill>
              <a:srgbClr val="000000"/>
            </a:solidFill>
            <a:prstDash val="solid"/>
            <a:miter/>
          </a:ln>
        </p:spPr>
      </p:sp>
      <p:sp>
        <p:nvSpPr>
          <p:cNvPr name="TextBox 6" id="6"/>
          <p:cNvSpPr txBox="true"/>
          <p:nvPr/>
        </p:nvSpPr>
        <p:spPr>
          <a:xfrm rot="0">
            <a:off x="134858" y="53975"/>
            <a:ext cx="10411549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000"/>
              </a:lnSpc>
            </a:pPr>
            <a:r>
              <a:rPr lang="en-US" b="true" sz="7500" i="true" spc="-367">
                <a:solidFill>
                  <a:srgbClr val="333333"/>
                </a:solidFill>
                <a:latin typeface="Noto Serif Display Bold Italics"/>
                <a:ea typeface="Noto Serif Display Bold Italics"/>
                <a:cs typeface="Noto Serif Display Bold Italics"/>
                <a:sym typeface="Noto Serif Display Bold Italics"/>
              </a:rPr>
              <a:t>Thank You Emails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815766" y="292230"/>
            <a:ext cx="7087100" cy="431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499"/>
              </a:lnSpc>
            </a:pPr>
            <a:r>
              <a:rPr lang="en-US" b="true" sz="2499">
                <a:solidFill>
                  <a:srgbClr val="333333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Inside the Mind of Procurement &amp; Purchasing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>
  <p:cSld>
    <p:bg>
      <p:bgPr>
        <a:solidFill>
          <a:srgbClr val="F5F5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028700" y="1751768"/>
            <a:ext cx="16230600" cy="0"/>
          </a:xfrm>
          <a:prstGeom prst="line">
            <a:avLst/>
          </a:prstGeom>
          <a:ln cap="flat" w="28575">
            <a:solidFill>
              <a:srgbClr val="33333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10172200" y="971550"/>
            <a:ext cx="7087100" cy="431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499"/>
              </a:lnSpc>
            </a:pPr>
            <a:r>
              <a:rPr lang="en-US" b="true" sz="2499">
                <a:solidFill>
                  <a:srgbClr val="333333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Inside the Mind of Procurement &amp; Purchasing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618644" y="3521532"/>
            <a:ext cx="7120533" cy="6159768"/>
            <a:chOff x="0" y="0"/>
            <a:chExt cx="9494044" cy="8213023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814472"/>
              <a:ext cx="9494044" cy="16522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60"/>
                </a:lnSpc>
              </a:pPr>
              <a:r>
                <a:rPr lang="en-US" sz="2400">
                  <a:solidFill>
                    <a:srgbClr val="333333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Procurement prioritizes reliability, transparency, and compliance to reduce operational and financial risk.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-57150"/>
              <a:ext cx="9494044" cy="5346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3360"/>
                </a:lnSpc>
              </a:pPr>
              <a:r>
                <a:rPr lang="en-US" b="true" sz="2400">
                  <a:solidFill>
                    <a:srgbClr val="333333"/>
                  </a:solidFill>
                  <a:latin typeface="Public Sans Bold"/>
                  <a:ea typeface="Public Sans Bold"/>
                  <a:cs typeface="Public Sans Bold"/>
                  <a:sym typeface="Public Sans Bold"/>
                </a:rPr>
                <a:t>Prioritizes Risk Reduction 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3967013"/>
              <a:ext cx="9494044" cy="16522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60"/>
                </a:lnSpc>
              </a:pPr>
              <a:r>
                <a:rPr lang="en-US" sz="2400">
                  <a:solidFill>
                    <a:srgbClr val="333333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Salespeople who understand supply chains, cost drivers, and the customer’s business build greater credibility.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3095391"/>
              <a:ext cx="9494044" cy="5346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3360"/>
                </a:lnSpc>
              </a:pPr>
              <a:r>
                <a:rPr lang="en-US" b="true" sz="2400">
                  <a:solidFill>
                    <a:srgbClr val="333333"/>
                  </a:solidFill>
                  <a:latin typeface="Public Sans Bold"/>
                  <a:ea typeface="Public Sans Bold"/>
                  <a:cs typeface="Public Sans Bold"/>
                  <a:sym typeface="Public Sans Bold"/>
                </a:rPr>
                <a:t>Intelligence Builds Credibility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7119554"/>
              <a:ext cx="9494044" cy="10934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60"/>
                </a:lnSpc>
              </a:pPr>
              <a:r>
                <a:rPr lang="en-US" sz="2400">
                  <a:solidFill>
                    <a:srgbClr val="333333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Buyers prefer partners who focus on long term value rather than short term transactional wins.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6247932"/>
              <a:ext cx="9494044" cy="5346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3360"/>
                </a:lnSpc>
              </a:pPr>
              <a:r>
                <a:rPr lang="en-US" b="true" sz="2400">
                  <a:solidFill>
                    <a:srgbClr val="333333"/>
                  </a:solidFill>
                  <a:latin typeface="Public Sans Bold"/>
                  <a:ea typeface="Public Sans Bold"/>
                  <a:cs typeface="Public Sans Bold"/>
                  <a:sym typeface="Public Sans Bold"/>
                </a:rPr>
                <a:t>Focus on Long Term Value</a:t>
              </a:r>
            </a:p>
          </p:txBody>
        </p:sp>
        <p:sp>
          <p:nvSpPr>
            <p:cNvPr name="AutoShape 11" id="11"/>
            <p:cNvSpPr/>
            <p:nvPr/>
          </p:nvSpPr>
          <p:spPr>
            <a:xfrm>
              <a:off x="0" y="674772"/>
              <a:ext cx="9494044" cy="0"/>
            </a:xfrm>
            <a:prstGeom prst="line">
              <a:avLst/>
            </a:prstGeom>
            <a:ln cap="flat" w="38100">
              <a:solidFill>
                <a:srgbClr val="333333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2" id="12"/>
            <p:cNvSpPr/>
            <p:nvPr/>
          </p:nvSpPr>
          <p:spPr>
            <a:xfrm>
              <a:off x="0" y="3826910"/>
              <a:ext cx="9494044" cy="0"/>
            </a:xfrm>
            <a:prstGeom prst="line">
              <a:avLst/>
            </a:prstGeom>
            <a:ln cap="flat" w="38100">
              <a:solidFill>
                <a:srgbClr val="333333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3" id="13"/>
            <p:cNvSpPr/>
            <p:nvPr/>
          </p:nvSpPr>
          <p:spPr>
            <a:xfrm>
              <a:off x="0" y="6979452"/>
              <a:ext cx="9494044" cy="0"/>
            </a:xfrm>
            <a:prstGeom prst="line">
              <a:avLst/>
            </a:prstGeom>
            <a:ln cap="flat" w="38100">
              <a:solidFill>
                <a:srgbClr val="333333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8644801" y="3521532"/>
            <a:ext cx="9064419" cy="7421379"/>
            <a:chOff x="0" y="0"/>
            <a:chExt cx="12085891" cy="9895172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814473"/>
              <a:ext cx="12085891" cy="16522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400">
                  <a:solidFill>
                    <a:srgbClr val="333333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Decision criteria are the standards buyers use to evaluate solutions; procurement’s focus on reliability, transparency, and compliance reflects these risk reducing priorities.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-57150"/>
              <a:ext cx="12085891" cy="534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3359"/>
                </a:lnSpc>
              </a:pPr>
              <a:r>
                <a:rPr lang="en-US" b="true" sz="2400">
                  <a:solidFill>
                    <a:srgbClr val="333333"/>
                  </a:solidFill>
                  <a:latin typeface="Public Sans Bold"/>
                  <a:ea typeface="Public Sans Bold"/>
                  <a:cs typeface="Public Sans Bold"/>
                  <a:sym typeface="Public Sans Bold"/>
                </a:rPr>
                <a:t>Decison Criteria 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4049362"/>
              <a:ext cx="12085891" cy="16522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400">
                  <a:solidFill>
                    <a:srgbClr val="333333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A value hypothesis connects a solution to measurable business outcomes; salespeople who understand supply chains and cost drivers can position their offering around operational value.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3091182"/>
              <a:ext cx="12085891" cy="534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3359"/>
                </a:lnSpc>
              </a:pPr>
              <a:r>
                <a:rPr lang="en-US" b="true" sz="2400">
                  <a:solidFill>
                    <a:srgbClr val="333333"/>
                  </a:solidFill>
                  <a:latin typeface="Public Sans Bold"/>
                  <a:ea typeface="Public Sans Bold"/>
                  <a:cs typeface="Public Sans Bold"/>
                  <a:sym typeface="Public Sans Bold"/>
                </a:rPr>
                <a:t>Value Hypothesis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7125302"/>
              <a:ext cx="12085891" cy="27698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400">
                  <a:solidFill>
                    <a:srgbClr val="333333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A trusted advisor is a salesperson viewed as a strategic partner; focusing on long term value rather than short term transactions builds credibility with procurement professionals.</a:t>
              </a:r>
            </a:p>
            <a:p>
              <a:pPr algn="l">
                <a:lnSpc>
                  <a:spcPts val="3359"/>
                </a:lnSpc>
              </a:pPr>
            </a:p>
            <a:p>
              <a:pPr algn="l">
                <a:lnSpc>
                  <a:spcPts val="3359"/>
                </a:lnSpc>
              </a:pP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0" y="6330282"/>
              <a:ext cx="12085891" cy="534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3359"/>
                </a:lnSpc>
              </a:pPr>
              <a:r>
                <a:rPr lang="en-US" b="true" sz="2400">
                  <a:solidFill>
                    <a:srgbClr val="333333"/>
                  </a:solidFill>
                  <a:latin typeface="Public Sans Bold"/>
                  <a:ea typeface="Public Sans Bold"/>
                  <a:cs typeface="Public Sans Bold"/>
                  <a:sym typeface="Public Sans Bold"/>
                </a:rPr>
                <a:t>Trusted Advisor</a:t>
              </a:r>
            </a:p>
          </p:txBody>
        </p:sp>
        <p:sp>
          <p:nvSpPr>
            <p:cNvPr name="AutoShape 21" id="21"/>
            <p:cNvSpPr/>
            <p:nvPr/>
          </p:nvSpPr>
          <p:spPr>
            <a:xfrm>
              <a:off x="0" y="674773"/>
              <a:ext cx="12085891" cy="0"/>
            </a:xfrm>
            <a:prstGeom prst="line">
              <a:avLst/>
            </a:prstGeom>
            <a:ln cap="flat" w="38100">
              <a:solidFill>
                <a:srgbClr val="333333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2" id="22"/>
            <p:cNvSpPr/>
            <p:nvPr/>
          </p:nvSpPr>
          <p:spPr>
            <a:xfrm>
              <a:off x="0" y="3822702"/>
              <a:ext cx="12085891" cy="0"/>
            </a:xfrm>
            <a:prstGeom prst="line">
              <a:avLst/>
            </a:prstGeom>
            <a:ln cap="flat" w="38100">
              <a:solidFill>
                <a:srgbClr val="333333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3" id="23"/>
            <p:cNvSpPr/>
            <p:nvPr/>
          </p:nvSpPr>
          <p:spPr>
            <a:xfrm>
              <a:off x="0" y="6985602"/>
              <a:ext cx="12085891" cy="0"/>
            </a:xfrm>
            <a:prstGeom prst="line">
              <a:avLst/>
            </a:prstGeom>
            <a:ln cap="flat" w="38100">
              <a:solidFill>
                <a:srgbClr val="333333"/>
              </a:solidFill>
              <a:prstDash val="solid"/>
              <a:headEnd type="none" len="sm" w="sm"/>
              <a:tailEnd type="none" len="sm" w="sm"/>
            </a:ln>
          </p:spPr>
        </p:sp>
      </p:grpSp>
      <p:sp>
        <p:nvSpPr>
          <p:cNvPr name="TextBox 24" id="24"/>
          <p:cNvSpPr txBox="true"/>
          <p:nvPr/>
        </p:nvSpPr>
        <p:spPr>
          <a:xfrm rot="0">
            <a:off x="-3549343" y="2014766"/>
            <a:ext cx="14965512" cy="885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59"/>
              </a:lnSpc>
            </a:pPr>
            <a:r>
              <a:rPr lang="en-US" b="true" sz="5799" i="true" spc="-284">
                <a:solidFill>
                  <a:srgbClr val="333333"/>
                </a:solidFill>
                <a:latin typeface="Noto Serif Display Semi-Bold Italics"/>
                <a:ea typeface="Noto Serif Display Semi-Bold Italics"/>
                <a:cs typeface="Noto Serif Display Semi-Bold Italics"/>
                <a:sym typeface="Noto Serif Display Semi-Bold Italics"/>
              </a:rPr>
              <a:t>Key Insights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5694254" y="2014766"/>
            <a:ext cx="14965512" cy="885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60"/>
              </a:lnSpc>
            </a:pPr>
            <a:r>
              <a:rPr lang="en-US" b="true" sz="5800" i="true" spc="-284">
                <a:solidFill>
                  <a:srgbClr val="333333"/>
                </a:solidFill>
                <a:latin typeface="Noto Serif Display Semi-Bold Italics"/>
                <a:ea typeface="Noto Serif Display Semi-Bold Italics"/>
                <a:cs typeface="Noto Serif Display Semi-Bold Italics"/>
                <a:sym typeface="Noto Serif Display Semi-Bold Italics"/>
              </a:rPr>
              <a:t>Mastering Complex Sale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028700" y="1751768"/>
            <a:ext cx="16230600" cy="0"/>
          </a:xfrm>
          <a:prstGeom prst="line">
            <a:avLst/>
          </a:prstGeom>
          <a:ln cap="flat" w="28575">
            <a:solidFill>
              <a:srgbClr val="33333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-4191083" y="6095917"/>
            <a:ext cx="8382166" cy="8382166"/>
          </a:xfrm>
          <a:custGeom>
            <a:avLst/>
            <a:gdLst/>
            <a:ahLst/>
            <a:cxnLst/>
            <a:rect r="r" b="b" t="t" l="l"/>
            <a:pathLst>
              <a:path h="8382166" w="8382166">
                <a:moveTo>
                  <a:pt x="0" y="0"/>
                </a:moveTo>
                <a:lnTo>
                  <a:pt x="8382166" y="0"/>
                </a:lnTo>
                <a:lnTo>
                  <a:pt x="8382166" y="8382166"/>
                </a:lnTo>
                <a:lnTo>
                  <a:pt x="0" y="83821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8700" y="2458154"/>
            <a:ext cx="13919249" cy="2057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200"/>
              </a:lnSpc>
            </a:pPr>
            <a:r>
              <a:rPr lang="en-US" sz="13500" i="true" spc="-661">
                <a:solidFill>
                  <a:srgbClr val="333333"/>
                </a:solidFill>
                <a:latin typeface="Noto Serif Display Italics"/>
                <a:ea typeface="Noto Serif Display Italics"/>
                <a:cs typeface="Noto Serif Display Italics"/>
                <a:sym typeface="Noto Serif Display Italics"/>
              </a:rPr>
              <a:t>Content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172200" y="971550"/>
            <a:ext cx="7087100" cy="431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499"/>
              </a:lnSpc>
            </a:pPr>
            <a:r>
              <a:rPr lang="en-US" b="true" sz="2499">
                <a:solidFill>
                  <a:srgbClr val="333333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Inside the Mind of Procurement &amp; Purchasing</a:t>
            </a:r>
          </a:p>
        </p:txBody>
      </p:sp>
      <p:sp>
        <p:nvSpPr>
          <p:cNvPr name="AutoShape 6" id="6"/>
          <p:cNvSpPr/>
          <p:nvPr/>
        </p:nvSpPr>
        <p:spPr>
          <a:xfrm rot="0">
            <a:off x="8679763" y="3657517"/>
            <a:ext cx="3559327" cy="0"/>
          </a:xfrm>
          <a:prstGeom prst="line">
            <a:avLst/>
          </a:prstGeom>
          <a:ln cap="flat" w="47625">
            <a:solidFill>
              <a:srgbClr val="333333"/>
            </a:solidFill>
            <a:prstDash val="solid"/>
            <a:headEnd type="none" len="sm" w="sm"/>
            <a:tailEnd type="arrow" len="sm" w="med"/>
          </a:ln>
        </p:spPr>
      </p:sp>
      <p:grpSp>
        <p:nvGrpSpPr>
          <p:cNvPr name="Group 7" id="7"/>
          <p:cNvGrpSpPr/>
          <p:nvPr/>
        </p:nvGrpSpPr>
        <p:grpSpPr>
          <a:xfrm rot="0">
            <a:off x="5688374" y="4769871"/>
            <a:ext cx="5036818" cy="5210258"/>
            <a:chOff x="0" y="0"/>
            <a:chExt cx="6715757" cy="6947011"/>
          </a:xfrm>
        </p:grpSpPr>
        <p:sp>
          <p:nvSpPr>
            <p:cNvPr name="AutoShape 8" id="8"/>
            <p:cNvSpPr/>
            <p:nvPr/>
          </p:nvSpPr>
          <p:spPr>
            <a:xfrm rot="0">
              <a:off x="22144" y="750103"/>
              <a:ext cx="6693613" cy="0"/>
            </a:xfrm>
            <a:prstGeom prst="line">
              <a:avLst/>
            </a:prstGeom>
            <a:ln cap="flat" w="38100">
              <a:solidFill>
                <a:srgbClr val="333333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9" id="9"/>
            <p:cNvSpPr/>
            <p:nvPr/>
          </p:nvSpPr>
          <p:spPr>
            <a:xfrm rot="0">
              <a:off x="22144" y="1651000"/>
              <a:ext cx="6693613" cy="0"/>
            </a:xfrm>
            <a:prstGeom prst="line">
              <a:avLst/>
            </a:prstGeom>
            <a:ln cap="flat" w="38100">
              <a:solidFill>
                <a:srgbClr val="333333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0" id="10"/>
            <p:cNvSpPr/>
            <p:nvPr/>
          </p:nvSpPr>
          <p:spPr>
            <a:xfrm rot="0">
              <a:off x="22144" y="2552811"/>
              <a:ext cx="6693613" cy="0"/>
            </a:xfrm>
            <a:prstGeom prst="line">
              <a:avLst/>
            </a:prstGeom>
            <a:ln cap="flat" w="38100">
              <a:solidFill>
                <a:srgbClr val="333333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1" id="11"/>
            <p:cNvSpPr/>
            <p:nvPr/>
          </p:nvSpPr>
          <p:spPr>
            <a:xfrm rot="0">
              <a:off x="22144" y="3454511"/>
              <a:ext cx="6693613" cy="0"/>
            </a:xfrm>
            <a:prstGeom prst="line">
              <a:avLst/>
            </a:prstGeom>
            <a:ln cap="flat" w="38100">
              <a:solidFill>
                <a:srgbClr val="333333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2" id="12"/>
            <p:cNvSpPr/>
            <p:nvPr/>
          </p:nvSpPr>
          <p:spPr>
            <a:xfrm rot="0">
              <a:off x="22144" y="4356211"/>
              <a:ext cx="6693613" cy="0"/>
            </a:xfrm>
            <a:prstGeom prst="line">
              <a:avLst/>
            </a:prstGeom>
            <a:ln cap="flat" w="38100">
              <a:solidFill>
                <a:srgbClr val="333333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13" id="13"/>
            <p:cNvSpPr txBox="true"/>
            <p:nvPr/>
          </p:nvSpPr>
          <p:spPr>
            <a:xfrm rot="0">
              <a:off x="0" y="825500"/>
              <a:ext cx="6715757" cy="685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4200"/>
                </a:lnSpc>
              </a:pPr>
              <a:r>
                <a:rPr lang="en-US" sz="3000">
                  <a:solidFill>
                    <a:srgbClr val="333333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Effective Strategies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1727311"/>
              <a:ext cx="6715757" cy="685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4200"/>
                </a:lnSpc>
              </a:pPr>
              <a:r>
                <a:rPr lang="en-US" sz="3000">
                  <a:solidFill>
                    <a:srgbClr val="333333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Ineffective Strategies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2629011"/>
              <a:ext cx="6715757" cy="685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4200"/>
                </a:lnSpc>
              </a:pPr>
              <a:r>
                <a:rPr lang="en-US" sz="3000">
                  <a:solidFill>
                    <a:srgbClr val="333333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Advice 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3530711"/>
              <a:ext cx="6715757" cy="685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4200"/>
                </a:lnSpc>
              </a:pPr>
              <a:r>
                <a:rPr lang="en-US" sz="3000">
                  <a:solidFill>
                    <a:srgbClr val="333333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Key Insights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4432411"/>
              <a:ext cx="6715757" cy="685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4200"/>
                </a:lnSpc>
              </a:pPr>
              <a:r>
                <a:rPr lang="en-US" sz="3000">
                  <a:solidFill>
                    <a:srgbClr val="333333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Data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-76200"/>
              <a:ext cx="6715757" cy="685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4200"/>
                </a:lnSpc>
              </a:pPr>
              <a:r>
                <a:rPr lang="en-US" sz="3000">
                  <a:solidFill>
                    <a:srgbClr val="333333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Executive Summary</a:t>
              </a:r>
            </a:p>
          </p:txBody>
        </p:sp>
        <p:sp>
          <p:nvSpPr>
            <p:cNvPr name="AutoShape 19" id="19"/>
            <p:cNvSpPr/>
            <p:nvPr/>
          </p:nvSpPr>
          <p:spPr>
            <a:xfrm>
              <a:off x="22144" y="5251561"/>
              <a:ext cx="6693613" cy="0"/>
            </a:xfrm>
            <a:prstGeom prst="line">
              <a:avLst/>
            </a:prstGeom>
            <a:ln cap="flat" w="38100">
              <a:solidFill>
                <a:srgbClr val="333333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20" id="20"/>
            <p:cNvSpPr txBox="true"/>
            <p:nvPr/>
          </p:nvSpPr>
          <p:spPr>
            <a:xfrm rot="0">
              <a:off x="0" y="5334111"/>
              <a:ext cx="6715757" cy="685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4200"/>
                </a:lnSpc>
              </a:pPr>
              <a:r>
                <a:rPr lang="en-US" sz="3000">
                  <a:solidFill>
                    <a:srgbClr val="333333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Thank You Emails</a:t>
              </a:r>
            </a:p>
          </p:txBody>
        </p:sp>
        <p:sp>
          <p:nvSpPr>
            <p:cNvPr name="AutoShape 21" id="21"/>
            <p:cNvSpPr/>
            <p:nvPr/>
          </p:nvSpPr>
          <p:spPr>
            <a:xfrm>
              <a:off x="22144" y="6178661"/>
              <a:ext cx="6693613" cy="0"/>
            </a:xfrm>
            <a:prstGeom prst="line">
              <a:avLst/>
            </a:prstGeom>
            <a:ln cap="flat" w="38100">
              <a:solidFill>
                <a:srgbClr val="333333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22" id="22"/>
            <p:cNvSpPr txBox="true"/>
            <p:nvPr/>
          </p:nvSpPr>
          <p:spPr>
            <a:xfrm rot="0">
              <a:off x="0" y="6261211"/>
              <a:ext cx="6715757" cy="685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4200"/>
                </a:lnSpc>
              </a:pPr>
              <a:r>
                <a:rPr lang="en-US" sz="3000">
                  <a:solidFill>
                    <a:srgbClr val="333333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Appendix</a:t>
              </a:r>
            </a:p>
          </p:txBody>
        </p:sp>
      </p:grpSp>
      <p:sp>
        <p:nvSpPr>
          <p:cNvPr name="AutoShape 23" id="23"/>
          <p:cNvSpPr/>
          <p:nvPr/>
        </p:nvSpPr>
        <p:spPr>
          <a:xfrm>
            <a:off x="12237224" y="5346736"/>
            <a:ext cx="5020210" cy="0"/>
          </a:xfrm>
          <a:prstGeom prst="line">
            <a:avLst/>
          </a:prstGeom>
          <a:ln cap="flat" w="28575">
            <a:solidFill>
              <a:srgbClr val="33333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4" id="24"/>
          <p:cNvSpPr/>
          <p:nvPr/>
        </p:nvSpPr>
        <p:spPr>
          <a:xfrm>
            <a:off x="12237224" y="6022409"/>
            <a:ext cx="5020210" cy="0"/>
          </a:xfrm>
          <a:prstGeom prst="line">
            <a:avLst/>
          </a:prstGeom>
          <a:ln cap="flat" w="28575">
            <a:solidFill>
              <a:srgbClr val="33333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5" id="25"/>
          <p:cNvSpPr/>
          <p:nvPr/>
        </p:nvSpPr>
        <p:spPr>
          <a:xfrm>
            <a:off x="12237224" y="6698767"/>
            <a:ext cx="5020210" cy="0"/>
          </a:xfrm>
          <a:prstGeom prst="line">
            <a:avLst/>
          </a:prstGeom>
          <a:ln cap="flat" w="28575">
            <a:solidFill>
              <a:srgbClr val="33333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6" id="26"/>
          <p:cNvSpPr/>
          <p:nvPr/>
        </p:nvSpPr>
        <p:spPr>
          <a:xfrm>
            <a:off x="12237224" y="7375042"/>
            <a:ext cx="5020210" cy="0"/>
          </a:xfrm>
          <a:prstGeom prst="line">
            <a:avLst/>
          </a:prstGeom>
          <a:ln cap="flat" w="28575">
            <a:solidFill>
              <a:srgbClr val="33333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7" id="27"/>
          <p:cNvSpPr/>
          <p:nvPr/>
        </p:nvSpPr>
        <p:spPr>
          <a:xfrm>
            <a:off x="12237224" y="8051317"/>
            <a:ext cx="5020210" cy="0"/>
          </a:xfrm>
          <a:prstGeom prst="line">
            <a:avLst/>
          </a:prstGeom>
          <a:ln cap="flat" w="28575">
            <a:solidFill>
              <a:srgbClr val="33333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28" id="28"/>
          <p:cNvSpPr txBox="true"/>
          <p:nvPr/>
        </p:nvSpPr>
        <p:spPr>
          <a:xfrm rot="0">
            <a:off x="12220617" y="5369946"/>
            <a:ext cx="5036818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Page 4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2220617" y="6046304"/>
            <a:ext cx="5036818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Page 5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2220617" y="6722579"/>
            <a:ext cx="5036818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Page 6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2220617" y="7398854"/>
            <a:ext cx="5036818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Page 7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2220617" y="8075129"/>
            <a:ext cx="5036818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Page 8-14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2220617" y="4693671"/>
            <a:ext cx="5036818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Page 3</a:t>
            </a:r>
          </a:p>
        </p:txBody>
      </p:sp>
      <p:sp>
        <p:nvSpPr>
          <p:cNvPr name="AutoShape 34" id="34"/>
          <p:cNvSpPr/>
          <p:nvPr/>
        </p:nvSpPr>
        <p:spPr>
          <a:xfrm>
            <a:off x="12237224" y="8694254"/>
            <a:ext cx="5020210" cy="0"/>
          </a:xfrm>
          <a:prstGeom prst="line">
            <a:avLst/>
          </a:prstGeom>
          <a:ln cap="flat" w="28575">
            <a:solidFill>
              <a:srgbClr val="33333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5" id="35"/>
          <p:cNvSpPr txBox="true"/>
          <p:nvPr/>
        </p:nvSpPr>
        <p:spPr>
          <a:xfrm rot="0">
            <a:off x="12220617" y="8724900"/>
            <a:ext cx="5036818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Page 15-16</a:t>
            </a:r>
          </a:p>
        </p:txBody>
      </p:sp>
      <p:sp>
        <p:nvSpPr>
          <p:cNvPr name="AutoShape 36" id="36"/>
          <p:cNvSpPr/>
          <p:nvPr/>
        </p:nvSpPr>
        <p:spPr>
          <a:xfrm>
            <a:off x="12220617" y="9389579"/>
            <a:ext cx="5020210" cy="0"/>
          </a:xfrm>
          <a:prstGeom prst="line">
            <a:avLst/>
          </a:prstGeom>
          <a:ln cap="flat" w="28575">
            <a:solidFill>
              <a:srgbClr val="33333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7" id="37"/>
          <p:cNvSpPr txBox="true"/>
          <p:nvPr/>
        </p:nvSpPr>
        <p:spPr>
          <a:xfrm rot="0">
            <a:off x="12239090" y="9446729"/>
            <a:ext cx="5036818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Page 17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028700" y="1751768"/>
            <a:ext cx="16230600" cy="0"/>
          </a:xfrm>
          <a:prstGeom prst="line">
            <a:avLst/>
          </a:prstGeom>
          <a:ln cap="flat" w="28575">
            <a:solidFill>
              <a:srgbClr val="33333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1661244" y="2238933"/>
            <a:ext cx="14965512" cy="1285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199"/>
              </a:lnSpc>
            </a:pPr>
            <a:r>
              <a:rPr lang="en-US" b="true" sz="8499" i="true" spc="-416">
                <a:solidFill>
                  <a:srgbClr val="333333"/>
                </a:solidFill>
                <a:latin typeface="Noto Serif Display Semi-Bold Italics"/>
                <a:ea typeface="Noto Serif Display Semi-Bold Italics"/>
                <a:cs typeface="Noto Serif Display Semi-Bold Italics"/>
                <a:sym typeface="Noto Serif Display Semi-Bold Italics"/>
              </a:rPr>
              <a:t>Executive Summary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7881666" y="4642483"/>
            <a:ext cx="3091074" cy="4042989"/>
            <a:chOff x="0" y="0"/>
            <a:chExt cx="4121432" cy="5390652"/>
          </a:xfrm>
        </p:grpSpPr>
        <p:grpSp>
          <p:nvGrpSpPr>
            <p:cNvPr name="Group 5" id="5"/>
            <p:cNvGrpSpPr/>
            <p:nvPr/>
          </p:nvGrpSpPr>
          <p:grpSpPr>
            <a:xfrm rot="0">
              <a:off x="5704" y="0"/>
              <a:ext cx="4115728" cy="5390652"/>
              <a:chOff x="0" y="0"/>
              <a:chExt cx="2909794" cy="3811157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2909794" cy="3811157"/>
              </a:xfrm>
              <a:custGeom>
                <a:avLst/>
                <a:gdLst/>
                <a:ahLst/>
                <a:cxnLst/>
                <a:rect r="r" b="b" t="t" l="l"/>
                <a:pathLst>
                  <a:path h="3811157" w="2909794">
                    <a:moveTo>
                      <a:pt x="2785334" y="59690"/>
                    </a:moveTo>
                    <a:cubicBezTo>
                      <a:pt x="2820894" y="59690"/>
                      <a:pt x="2850104" y="88900"/>
                      <a:pt x="2850104" y="124460"/>
                    </a:cubicBezTo>
                    <a:lnTo>
                      <a:pt x="2850104" y="3686697"/>
                    </a:lnTo>
                    <a:cubicBezTo>
                      <a:pt x="2850104" y="3722257"/>
                      <a:pt x="2820894" y="3751467"/>
                      <a:pt x="2785334" y="3751467"/>
                    </a:cubicBezTo>
                    <a:lnTo>
                      <a:pt x="124460" y="3751467"/>
                    </a:lnTo>
                    <a:cubicBezTo>
                      <a:pt x="88900" y="3751467"/>
                      <a:pt x="59690" y="3722257"/>
                      <a:pt x="59690" y="3686697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2785334" y="59690"/>
                    </a:lnTo>
                    <a:moveTo>
                      <a:pt x="2785334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3686697"/>
                    </a:lnTo>
                    <a:cubicBezTo>
                      <a:pt x="0" y="3755277"/>
                      <a:pt x="55880" y="3811157"/>
                      <a:pt x="124460" y="3811157"/>
                    </a:cubicBezTo>
                    <a:lnTo>
                      <a:pt x="2785334" y="3811157"/>
                    </a:lnTo>
                    <a:cubicBezTo>
                      <a:pt x="2853914" y="3811157"/>
                      <a:pt x="2909794" y="3755277"/>
                      <a:pt x="2909794" y="3686697"/>
                    </a:cubicBezTo>
                    <a:lnTo>
                      <a:pt x="2909794" y="124460"/>
                    </a:lnTo>
                    <a:cubicBezTo>
                      <a:pt x="2909794" y="55880"/>
                      <a:pt x="2853914" y="0"/>
                      <a:pt x="2785334" y="0"/>
                    </a:cubicBezTo>
                    <a:close/>
                  </a:path>
                </a:pathLst>
              </a:custGeom>
              <a:solidFill>
                <a:srgbClr val="333333"/>
              </a:solidFill>
            </p:spPr>
          </p:sp>
        </p:grpSp>
        <p:sp>
          <p:nvSpPr>
            <p:cNvPr name="AutoShape 7" id="7"/>
            <p:cNvSpPr/>
            <p:nvPr/>
          </p:nvSpPr>
          <p:spPr>
            <a:xfrm>
              <a:off x="1678121" y="4674078"/>
              <a:ext cx="785575" cy="0"/>
            </a:xfrm>
            <a:prstGeom prst="line">
              <a:avLst/>
            </a:prstGeom>
            <a:ln cap="flat" w="101920">
              <a:solidFill>
                <a:srgbClr val="333333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8" id="8"/>
            <p:cNvSpPr txBox="true"/>
            <p:nvPr/>
          </p:nvSpPr>
          <p:spPr>
            <a:xfrm rot="0">
              <a:off x="0" y="1951978"/>
              <a:ext cx="4121432" cy="14771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89"/>
                </a:lnSpc>
              </a:pPr>
              <a:r>
                <a:rPr lang="en-US" b="true" sz="2407">
                  <a:solidFill>
                    <a:srgbClr val="333333"/>
                  </a:solidFill>
                  <a:latin typeface="Public Sans Bold"/>
                  <a:ea typeface="Public Sans Bold"/>
                  <a:cs typeface="Public Sans Bold"/>
                  <a:sym typeface="Public Sans Bold"/>
                </a:rPr>
                <a:t>7 Companies Interviewed &amp; 5 Industries Studied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10172200" y="971550"/>
            <a:ext cx="7087100" cy="431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499"/>
              </a:lnSpc>
            </a:pPr>
            <a:r>
              <a:rPr lang="en-US" b="true" sz="2499">
                <a:solidFill>
                  <a:srgbClr val="333333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Inside the Mind of Procurement &amp; Purchasing</a:t>
            </a:r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-1209681" y="3761685"/>
            <a:ext cx="9844854" cy="7345720"/>
          </a:xfrm>
          <a:prstGeom prst="rect">
            <a:avLst/>
          </a:prstGeom>
        </p:spPr>
      </p:pic>
      <p:grpSp>
        <p:nvGrpSpPr>
          <p:cNvPr name="Group 11" id="11"/>
          <p:cNvGrpSpPr/>
          <p:nvPr/>
        </p:nvGrpSpPr>
        <p:grpSpPr>
          <a:xfrm rot="0">
            <a:off x="14924528" y="4642483"/>
            <a:ext cx="3086796" cy="4042989"/>
            <a:chOff x="0" y="0"/>
            <a:chExt cx="2909794" cy="3811157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909794" cy="3811157"/>
            </a:xfrm>
            <a:custGeom>
              <a:avLst/>
              <a:gdLst/>
              <a:ahLst/>
              <a:cxnLst/>
              <a:rect r="r" b="b" t="t" l="l"/>
              <a:pathLst>
                <a:path h="3811157" w="2909794">
                  <a:moveTo>
                    <a:pt x="2785334" y="59690"/>
                  </a:moveTo>
                  <a:cubicBezTo>
                    <a:pt x="2820894" y="59690"/>
                    <a:pt x="2850104" y="88900"/>
                    <a:pt x="2850104" y="124460"/>
                  </a:cubicBezTo>
                  <a:lnTo>
                    <a:pt x="2850104" y="3686697"/>
                  </a:lnTo>
                  <a:cubicBezTo>
                    <a:pt x="2850104" y="3722257"/>
                    <a:pt x="2820894" y="3751467"/>
                    <a:pt x="2785334" y="3751467"/>
                  </a:cubicBezTo>
                  <a:lnTo>
                    <a:pt x="124460" y="3751467"/>
                  </a:lnTo>
                  <a:cubicBezTo>
                    <a:pt x="88900" y="3751467"/>
                    <a:pt x="59690" y="3722257"/>
                    <a:pt x="59690" y="368669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785334" y="59690"/>
                  </a:lnTo>
                  <a:moveTo>
                    <a:pt x="2785334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686697"/>
                  </a:lnTo>
                  <a:cubicBezTo>
                    <a:pt x="0" y="3755277"/>
                    <a:pt x="55880" y="3811157"/>
                    <a:pt x="124460" y="3811157"/>
                  </a:cubicBezTo>
                  <a:lnTo>
                    <a:pt x="2785334" y="3811157"/>
                  </a:lnTo>
                  <a:cubicBezTo>
                    <a:pt x="2853914" y="3811157"/>
                    <a:pt x="2909794" y="3755277"/>
                    <a:pt x="2909794" y="3686697"/>
                  </a:cubicBezTo>
                  <a:lnTo>
                    <a:pt x="2909794" y="124460"/>
                  </a:lnTo>
                  <a:cubicBezTo>
                    <a:pt x="2909794" y="55880"/>
                    <a:pt x="2853914" y="0"/>
                    <a:pt x="2785334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sp>
        <p:nvSpPr>
          <p:cNvPr name="AutoShape 13" id="13"/>
          <p:cNvSpPr/>
          <p:nvPr/>
        </p:nvSpPr>
        <p:spPr>
          <a:xfrm>
            <a:off x="16178840" y="8148042"/>
            <a:ext cx="589181" cy="0"/>
          </a:xfrm>
          <a:prstGeom prst="line">
            <a:avLst/>
          </a:prstGeom>
          <a:ln cap="flat" w="76200">
            <a:solidFill>
              <a:srgbClr val="33333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4" id="14"/>
          <p:cNvSpPr txBox="true"/>
          <p:nvPr/>
        </p:nvSpPr>
        <p:spPr>
          <a:xfrm rot="0">
            <a:off x="14920250" y="4959245"/>
            <a:ext cx="3091074" cy="3764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89"/>
              </a:lnSpc>
            </a:pPr>
            <a:r>
              <a:rPr lang="en-US" b="true" sz="2407">
                <a:solidFill>
                  <a:srgbClr val="333333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Main Ideas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11405236" y="4642483"/>
            <a:ext cx="3086796" cy="4042989"/>
            <a:chOff x="0" y="0"/>
            <a:chExt cx="2909794" cy="3811157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909794" cy="3811157"/>
            </a:xfrm>
            <a:custGeom>
              <a:avLst/>
              <a:gdLst/>
              <a:ahLst/>
              <a:cxnLst/>
              <a:rect r="r" b="b" t="t" l="l"/>
              <a:pathLst>
                <a:path h="3811157" w="2909794">
                  <a:moveTo>
                    <a:pt x="2785334" y="59690"/>
                  </a:moveTo>
                  <a:cubicBezTo>
                    <a:pt x="2820894" y="59690"/>
                    <a:pt x="2850104" y="88900"/>
                    <a:pt x="2850104" y="124460"/>
                  </a:cubicBezTo>
                  <a:lnTo>
                    <a:pt x="2850104" y="3686697"/>
                  </a:lnTo>
                  <a:cubicBezTo>
                    <a:pt x="2850104" y="3722257"/>
                    <a:pt x="2820894" y="3751467"/>
                    <a:pt x="2785334" y="3751467"/>
                  </a:cubicBezTo>
                  <a:lnTo>
                    <a:pt x="124460" y="3751467"/>
                  </a:lnTo>
                  <a:cubicBezTo>
                    <a:pt x="88900" y="3751467"/>
                    <a:pt x="59690" y="3722257"/>
                    <a:pt x="59690" y="368669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785334" y="59690"/>
                  </a:lnTo>
                  <a:moveTo>
                    <a:pt x="2785334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686697"/>
                  </a:lnTo>
                  <a:cubicBezTo>
                    <a:pt x="0" y="3755277"/>
                    <a:pt x="55880" y="3811157"/>
                    <a:pt x="124460" y="3811157"/>
                  </a:cubicBezTo>
                  <a:lnTo>
                    <a:pt x="2785334" y="3811157"/>
                  </a:lnTo>
                  <a:cubicBezTo>
                    <a:pt x="2853914" y="3811157"/>
                    <a:pt x="2909794" y="3755277"/>
                    <a:pt x="2909794" y="3686697"/>
                  </a:cubicBezTo>
                  <a:lnTo>
                    <a:pt x="2909794" y="124460"/>
                  </a:lnTo>
                  <a:cubicBezTo>
                    <a:pt x="2909794" y="55880"/>
                    <a:pt x="2853914" y="0"/>
                    <a:pt x="2785334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sp>
        <p:nvSpPr>
          <p:cNvPr name="AutoShape 17" id="17"/>
          <p:cNvSpPr/>
          <p:nvPr/>
        </p:nvSpPr>
        <p:spPr>
          <a:xfrm>
            <a:off x="12659548" y="8148042"/>
            <a:ext cx="589181" cy="0"/>
          </a:xfrm>
          <a:prstGeom prst="line">
            <a:avLst/>
          </a:prstGeom>
          <a:ln cap="flat" w="76200">
            <a:solidFill>
              <a:srgbClr val="33333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8" id="18"/>
          <p:cNvSpPr txBox="true"/>
          <p:nvPr/>
        </p:nvSpPr>
        <p:spPr>
          <a:xfrm rot="0">
            <a:off x="11391433" y="4964207"/>
            <a:ext cx="3091074" cy="37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89"/>
              </a:lnSpc>
            </a:pPr>
            <a:r>
              <a:rPr lang="en-US" b="true" sz="2407">
                <a:solidFill>
                  <a:srgbClr val="333333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Tasks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1391433" y="5390996"/>
            <a:ext cx="2976612" cy="2577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19792" indent="-259896" lvl="1">
              <a:lnSpc>
                <a:spcPts val="2889"/>
              </a:lnSpc>
              <a:buAutoNum type="arabicPeriod" startAt="1"/>
            </a:pPr>
            <a:r>
              <a:rPr lang="en-US" sz="2407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Interview purchasers</a:t>
            </a:r>
          </a:p>
          <a:p>
            <a:pPr algn="l" marL="519792" indent="-259896" lvl="1">
              <a:lnSpc>
                <a:spcPts val="2889"/>
              </a:lnSpc>
              <a:buAutoNum type="arabicPeriod" startAt="1"/>
            </a:pPr>
            <a:r>
              <a:rPr lang="en-US" sz="2407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Identify effective/ ineffective sales practices </a:t>
            </a:r>
          </a:p>
          <a:p>
            <a:pPr algn="l" marL="519792" indent="-259896" lvl="1">
              <a:lnSpc>
                <a:spcPts val="2889"/>
              </a:lnSpc>
              <a:buAutoNum type="arabicPeriod" startAt="1"/>
            </a:pPr>
            <a:r>
              <a:rPr lang="en-US" sz="2407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Collect advice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4979620" y="5429096"/>
            <a:ext cx="2976612" cy="2577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19792" indent="-259896" lvl="1">
              <a:lnSpc>
                <a:spcPts val="2889"/>
              </a:lnSpc>
              <a:buAutoNum type="arabicPeriod" startAt="1"/>
            </a:pPr>
            <a:r>
              <a:rPr lang="en-US" sz="2407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Credibility &amp; honor </a:t>
            </a:r>
          </a:p>
          <a:p>
            <a:pPr algn="l" marL="519792" indent="-259896" lvl="1">
              <a:lnSpc>
                <a:spcPts val="2889"/>
              </a:lnSpc>
              <a:buAutoNum type="arabicPeriod" startAt="1"/>
            </a:pPr>
            <a:r>
              <a:rPr lang="en-US" sz="2407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Preperation &amp; business knowledge </a:t>
            </a:r>
          </a:p>
          <a:p>
            <a:pPr algn="l" marL="519792" indent="-259896" lvl="1">
              <a:lnSpc>
                <a:spcPts val="2889"/>
              </a:lnSpc>
              <a:buAutoNum type="arabicPeriod" startAt="1"/>
            </a:pPr>
            <a:r>
              <a:rPr lang="en-US" sz="2407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Long term value and relationship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29088" y="1971061"/>
            <a:ext cx="11293394" cy="1504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999"/>
              </a:lnSpc>
            </a:pPr>
            <a:r>
              <a:rPr lang="en-US" b="true" sz="9999" i="true" spc="-489">
                <a:solidFill>
                  <a:srgbClr val="333333"/>
                </a:solidFill>
                <a:latin typeface="Noto Serif Display Semi-Bold Italics"/>
                <a:ea typeface="Noto Serif Display Semi-Bold Italics"/>
                <a:cs typeface="Noto Serif Display Semi-Bold Italics"/>
                <a:sym typeface="Noto Serif Display Semi-Bold Italics"/>
              </a:rPr>
              <a:t>Effective Practices</a:t>
            </a:r>
          </a:p>
        </p:txBody>
      </p:sp>
      <p:sp>
        <p:nvSpPr>
          <p:cNvPr name="AutoShape 3" id="3"/>
          <p:cNvSpPr/>
          <p:nvPr/>
        </p:nvSpPr>
        <p:spPr>
          <a:xfrm rot="0">
            <a:off x="1028700" y="1751768"/>
            <a:ext cx="16230600" cy="0"/>
          </a:xfrm>
          <a:prstGeom prst="line">
            <a:avLst/>
          </a:prstGeom>
          <a:ln cap="flat" w="28575">
            <a:solidFill>
              <a:srgbClr val="33333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>
            <a:off x="12794541" y="2938309"/>
            <a:ext cx="3559327" cy="0"/>
          </a:xfrm>
          <a:prstGeom prst="line">
            <a:avLst/>
          </a:prstGeom>
          <a:ln cap="flat" w="47625">
            <a:solidFill>
              <a:srgbClr val="333333"/>
            </a:solidFill>
            <a:prstDash val="solid"/>
            <a:headEnd type="none" len="sm" w="sm"/>
            <a:tailEnd type="arrow" len="sm" w="med"/>
          </a:ln>
        </p:spPr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773779" y="2261949"/>
            <a:ext cx="16740443" cy="9486781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10172200" y="971550"/>
            <a:ext cx="7087100" cy="431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499"/>
              </a:lnSpc>
            </a:pPr>
            <a:r>
              <a:rPr lang="en-US" b="true" sz="2499">
                <a:solidFill>
                  <a:srgbClr val="333333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Inside the Mind of Procurement &amp; Purchasing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169832" y="5657182"/>
            <a:ext cx="1881682" cy="31356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FFFFFF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T</a:t>
            </a:r>
            <a:r>
              <a:rPr lang="en-US" b="true" sz="1800">
                <a:solidFill>
                  <a:srgbClr val="FFFFFF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ransparent and genuine communication where sales professionals openly share information and admit when they do not know something.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842089" y="6386215"/>
            <a:ext cx="1881682" cy="21926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FFFFFF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Demonst</a:t>
            </a:r>
            <a:r>
              <a:rPr lang="en-US" b="true" sz="1800">
                <a:solidFill>
                  <a:srgbClr val="FFFFFF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rating a strong understanding of the product, pricing drivers, and operational impact.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514347" y="6676713"/>
            <a:ext cx="1881682" cy="18783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FFFFFF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Providing concise, timely, and well documented communication with buyers.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6604" y="6919615"/>
            <a:ext cx="1881682" cy="28213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FFFFFF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Following purchasing protocols such as purchase orders and vendor approval processes.</a:t>
            </a:r>
          </a:p>
          <a:p>
            <a:pPr algn="ctr">
              <a:lnSpc>
                <a:spcPts val="2520"/>
              </a:lnSpc>
              <a:spcBef>
                <a:spcPct val="0"/>
              </a:spcBef>
            </a:pPr>
          </a:p>
          <a:p>
            <a:pPr algn="ctr">
              <a:lnSpc>
                <a:spcPts val="2520"/>
              </a:lnSpc>
              <a:spcBef>
                <a:spcPct val="0"/>
              </a:spcBef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13858862" y="7401580"/>
            <a:ext cx="1881682" cy="21926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FFFFFF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 Focusing on long term value and partnership rather than transactional selling.</a:t>
            </a:r>
          </a:p>
          <a:p>
            <a:pPr algn="ctr">
              <a:lnSpc>
                <a:spcPts val="252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29088" y="1971061"/>
            <a:ext cx="11293394" cy="1504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999"/>
              </a:lnSpc>
            </a:pPr>
            <a:r>
              <a:rPr lang="en-US" b="true" sz="9999" i="true" spc="-489">
                <a:solidFill>
                  <a:srgbClr val="333333"/>
                </a:solidFill>
                <a:latin typeface="Noto Serif Display Semi-Bold Italics"/>
                <a:ea typeface="Noto Serif Display Semi-Bold Italics"/>
                <a:cs typeface="Noto Serif Display Semi-Bold Italics"/>
                <a:sym typeface="Noto Serif Display Semi-Bold Italics"/>
              </a:rPr>
              <a:t>Ineffective Practices</a:t>
            </a:r>
          </a:p>
        </p:txBody>
      </p:sp>
      <p:sp>
        <p:nvSpPr>
          <p:cNvPr name="AutoShape 3" id="3"/>
          <p:cNvSpPr/>
          <p:nvPr/>
        </p:nvSpPr>
        <p:spPr>
          <a:xfrm rot="0">
            <a:off x="1028700" y="1751768"/>
            <a:ext cx="16230600" cy="0"/>
          </a:xfrm>
          <a:prstGeom prst="line">
            <a:avLst/>
          </a:prstGeom>
          <a:ln cap="flat" w="28575">
            <a:solidFill>
              <a:srgbClr val="33333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>
            <a:off x="12794541" y="2938309"/>
            <a:ext cx="3559327" cy="0"/>
          </a:xfrm>
          <a:prstGeom prst="line">
            <a:avLst/>
          </a:prstGeom>
          <a:ln cap="flat" w="47625">
            <a:solidFill>
              <a:srgbClr val="333333"/>
            </a:solidFill>
            <a:prstDash val="solid"/>
            <a:headEnd type="none" len="sm" w="sm"/>
            <a:tailEnd type="arrow" len="sm" w="med"/>
          </a:ln>
        </p:spPr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799073" y="2260222"/>
            <a:ext cx="16761167" cy="9490235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10172200" y="971550"/>
            <a:ext cx="7087100" cy="431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499"/>
              </a:lnSpc>
            </a:pPr>
            <a:r>
              <a:rPr lang="en-US" b="true" sz="2499">
                <a:solidFill>
                  <a:srgbClr val="333333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Inside the Mind of Procurement &amp; Purchasing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193603" y="5772777"/>
            <a:ext cx="1881682" cy="37642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FFFFFF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Ap</a:t>
            </a:r>
            <a:r>
              <a:rPr lang="en-US" b="true" sz="1800">
                <a:solidFill>
                  <a:srgbClr val="FFFFFF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plying excessive pressure through repeated calls, emails, or unannounced visits that disregard the buyer’s time and decision process.</a:t>
            </a:r>
          </a:p>
          <a:p>
            <a:pPr algn="ctr">
              <a:lnSpc>
                <a:spcPts val="2520"/>
              </a:lnSpc>
              <a:spcBef>
                <a:spcPct val="0"/>
              </a:spcBef>
            </a:pPr>
          </a:p>
          <a:p>
            <a:pPr algn="ctr">
              <a:lnSpc>
                <a:spcPts val="2520"/>
              </a:lnSpc>
              <a:spcBef>
                <a:spcPct val="0"/>
              </a:spcBef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5681113" y="6344277"/>
            <a:ext cx="2273910" cy="37642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FFFFFF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E</a:t>
            </a:r>
            <a:r>
              <a:rPr lang="en-US" b="true" sz="1800">
                <a:solidFill>
                  <a:srgbClr val="FFFFFF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ntering sales conversations without a clear understanding of </a:t>
            </a:r>
          </a:p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FFFFFF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the product, </a:t>
            </a:r>
          </a:p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FFFFFF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pricing drivers, or operational factors that influence purchasing decisions.</a:t>
            </a:r>
          </a:p>
          <a:p>
            <a:pPr algn="ctr">
              <a:lnSpc>
                <a:spcPts val="2520"/>
              </a:lnSpc>
              <a:spcBef>
                <a:spcPct val="0"/>
              </a:spcBef>
            </a:pPr>
          </a:p>
          <a:p>
            <a:pPr algn="ctr">
              <a:lnSpc>
                <a:spcPts val="2520"/>
              </a:lnSpc>
              <a:spcBef>
                <a:spcPct val="0"/>
              </a:spcBef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8459848" y="6520490"/>
            <a:ext cx="2060052" cy="34499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b="true">
                <a:solidFill>
                  <a:srgbClr val="FFFFFF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Providing unclear information, delayed responses, or failing to communicate issues early enough for buyers to plan.</a:t>
            </a:r>
          </a:p>
          <a:p>
            <a:pPr algn="ctr">
              <a:lnSpc>
                <a:spcPts val="2520"/>
              </a:lnSpc>
            </a:pPr>
          </a:p>
          <a:p>
            <a:pPr algn="ctr">
              <a:lnSpc>
                <a:spcPts val="2520"/>
              </a:lnSpc>
              <a:spcBef>
                <a:spcPct val="0"/>
              </a:spcBef>
            </a:pPr>
          </a:p>
        </p:txBody>
      </p:sp>
      <p:sp>
        <p:nvSpPr>
          <p:cNvPr name="TextBox 10" id="10"/>
          <p:cNvSpPr txBox="true"/>
          <p:nvPr/>
        </p:nvSpPr>
        <p:spPr>
          <a:xfrm rot="0">
            <a:off x="11154218" y="7201527"/>
            <a:ext cx="2059968" cy="25069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b="true">
                <a:solidFill>
                  <a:srgbClr val="FFFFFF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Focusing  on closing an immediate deal rather than understanding the customer’s long term needs.</a:t>
            </a:r>
          </a:p>
          <a:p>
            <a:pPr algn="ctr">
              <a:lnSpc>
                <a:spcPts val="2520"/>
              </a:lnSpc>
              <a:spcBef>
                <a:spcPct val="0"/>
              </a:spcBef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13715750" y="7415840"/>
            <a:ext cx="2204335" cy="25069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b="true">
                <a:solidFill>
                  <a:srgbClr val="FFFFFF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Attempting to bypass established purchasing protocols such as purchase orders, or vendor approvals</a:t>
            </a:r>
          </a:p>
          <a:p>
            <a:pPr algn="ctr">
              <a:lnSpc>
                <a:spcPts val="2520"/>
              </a:lnSpc>
            </a:pPr>
          </a:p>
          <a:p>
            <a:pPr algn="ctr">
              <a:lnSpc>
                <a:spcPts val="252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>
  <p:cSld>
    <p:bg>
      <p:bgPr>
        <a:solidFill>
          <a:srgbClr val="F5F5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4220428"/>
            <a:ext cx="3846383" cy="5037872"/>
            <a:chOff x="0" y="0"/>
            <a:chExt cx="2909794" cy="381115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909794" cy="3811157"/>
            </a:xfrm>
            <a:custGeom>
              <a:avLst/>
              <a:gdLst/>
              <a:ahLst/>
              <a:cxnLst/>
              <a:rect r="r" b="b" t="t" l="l"/>
              <a:pathLst>
                <a:path h="3811157" w="2909794">
                  <a:moveTo>
                    <a:pt x="2785334" y="59690"/>
                  </a:moveTo>
                  <a:cubicBezTo>
                    <a:pt x="2820894" y="59690"/>
                    <a:pt x="2850104" y="88900"/>
                    <a:pt x="2850104" y="124460"/>
                  </a:cubicBezTo>
                  <a:lnTo>
                    <a:pt x="2850104" y="3686697"/>
                  </a:lnTo>
                  <a:cubicBezTo>
                    <a:pt x="2850104" y="3722257"/>
                    <a:pt x="2820894" y="3751467"/>
                    <a:pt x="2785334" y="3751467"/>
                  </a:cubicBezTo>
                  <a:lnTo>
                    <a:pt x="124460" y="3751467"/>
                  </a:lnTo>
                  <a:cubicBezTo>
                    <a:pt x="88900" y="3751467"/>
                    <a:pt x="59690" y="3722257"/>
                    <a:pt x="59690" y="368669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785334" y="59690"/>
                  </a:lnTo>
                  <a:moveTo>
                    <a:pt x="2785334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686697"/>
                  </a:lnTo>
                  <a:cubicBezTo>
                    <a:pt x="0" y="3755277"/>
                    <a:pt x="55880" y="3811157"/>
                    <a:pt x="124460" y="3811157"/>
                  </a:cubicBezTo>
                  <a:lnTo>
                    <a:pt x="2785334" y="3811157"/>
                  </a:lnTo>
                  <a:cubicBezTo>
                    <a:pt x="2853914" y="3811157"/>
                    <a:pt x="2909794" y="3755277"/>
                    <a:pt x="2909794" y="3686697"/>
                  </a:cubicBezTo>
                  <a:lnTo>
                    <a:pt x="2909794" y="124460"/>
                  </a:lnTo>
                  <a:cubicBezTo>
                    <a:pt x="2909794" y="55880"/>
                    <a:pt x="2853914" y="0"/>
                    <a:pt x="2785334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5162170" y="4220428"/>
            <a:ext cx="3846383" cy="5037872"/>
            <a:chOff x="0" y="0"/>
            <a:chExt cx="2909794" cy="381115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909794" cy="3811157"/>
            </a:xfrm>
            <a:custGeom>
              <a:avLst/>
              <a:gdLst/>
              <a:ahLst/>
              <a:cxnLst/>
              <a:rect r="r" b="b" t="t" l="l"/>
              <a:pathLst>
                <a:path h="3811157" w="2909794">
                  <a:moveTo>
                    <a:pt x="2785334" y="59690"/>
                  </a:moveTo>
                  <a:cubicBezTo>
                    <a:pt x="2820894" y="59690"/>
                    <a:pt x="2850104" y="88900"/>
                    <a:pt x="2850104" y="124460"/>
                  </a:cubicBezTo>
                  <a:lnTo>
                    <a:pt x="2850104" y="3686697"/>
                  </a:lnTo>
                  <a:cubicBezTo>
                    <a:pt x="2850104" y="3722257"/>
                    <a:pt x="2820894" y="3751467"/>
                    <a:pt x="2785334" y="3751467"/>
                  </a:cubicBezTo>
                  <a:lnTo>
                    <a:pt x="124460" y="3751467"/>
                  </a:lnTo>
                  <a:cubicBezTo>
                    <a:pt x="88900" y="3751467"/>
                    <a:pt x="59690" y="3722257"/>
                    <a:pt x="59690" y="368669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785334" y="59690"/>
                  </a:lnTo>
                  <a:moveTo>
                    <a:pt x="2785334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686697"/>
                  </a:lnTo>
                  <a:cubicBezTo>
                    <a:pt x="0" y="3755277"/>
                    <a:pt x="55880" y="3811157"/>
                    <a:pt x="124460" y="3811157"/>
                  </a:cubicBezTo>
                  <a:lnTo>
                    <a:pt x="2785334" y="3811157"/>
                  </a:lnTo>
                  <a:cubicBezTo>
                    <a:pt x="2853914" y="3811157"/>
                    <a:pt x="2909794" y="3755277"/>
                    <a:pt x="2909794" y="3686697"/>
                  </a:cubicBezTo>
                  <a:lnTo>
                    <a:pt x="2909794" y="124460"/>
                  </a:lnTo>
                  <a:cubicBezTo>
                    <a:pt x="2909794" y="55880"/>
                    <a:pt x="2853914" y="0"/>
                    <a:pt x="2785334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9275253" y="4220428"/>
            <a:ext cx="3846383" cy="5037872"/>
            <a:chOff x="0" y="0"/>
            <a:chExt cx="2909794" cy="381115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909794" cy="3811157"/>
            </a:xfrm>
            <a:custGeom>
              <a:avLst/>
              <a:gdLst/>
              <a:ahLst/>
              <a:cxnLst/>
              <a:rect r="r" b="b" t="t" l="l"/>
              <a:pathLst>
                <a:path h="3811157" w="2909794">
                  <a:moveTo>
                    <a:pt x="2785334" y="59690"/>
                  </a:moveTo>
                  <a:cubicBezTo>
                    <a:pt x="2820894" y="59690"/>
                    <a:pt x="2850104" y="88900"/>
                    <a:pt x="2850104" y="124460"/>
                  </a:cubicBezTo>
                  <a:lnTo>
                    <a:pt x="2850104" y="3686697"/>
                  </a:lnTo>
                  <a:cubicBezTo>
                    <a:pt x="2850104" y="3722257"/>
                    <a:pt x="2820894" y="3751467"/>
                    <a:pt x="2785334" y="3751467"/>
                  </a:cubicBezTo>
                  <a:lnTo>
                    <a:pt x="124460" y="3751467"/>
                  </a:lnTo>
                  <a:cubicBezTo>
                    <a:pt x="88900" y="3751467"/>
                    <a:pt x="59690" y="3722257"/>
                    <a:pt x="59690" y="368669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785334" y="59690"/>
                  </a:lnTo>
                  <a:moveTo>
                    <a:pt x="2785334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686697"/>
                  </a:lnTo>
                  <a:cubicBezTo>
                    <a:pt x="0" y="3755277"/>
                    <a:pt x="55880" y="3811157"/>
                    <a:pt x="124460" y="3811157"/>
                  </a:cubicBezTo>
                  <a:lnTo>
                    <a:pt x="2785334" y="3811157"/>
                  </a:lnTo>
                  <a:cubicBezTo>
                    <a:pt x="2853914" y="3811157"/>
                    <a:pt x="2909794" y="3755277"/>
                    <a:pt x="2909794" y="3686697"/>
                  </a:cubicBezTo>
                  <a:lnTo>
                    <a:pt x="2909794" y="124460"/>
                  </a:lnTo>
                  <a:cubicBezTo>
                    <a:pt x="2909794" y="55880"/>
                    <a:pt x="2853914" y="0"/>
                    <a:pt x="2785334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13402055" y="4220428"/>
            <a:ext cx="3846383" cy="5037872"/>
            <a:chOff x="0" y="0"/>
            <a:chExt cx="2909794" cy="381115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909794" cy="3811157"/>
            </a:xfrm>
            <a:custGeom>
              <a:avLst/>
              <a:gdLst/>
              <a:ahLst/>
              <a:cxnLst/>
              <a:rect r="r" b="b" t="t" l="l"/>
              <a:pathLst>
                <a:path h="3811157" w="2909794">
                  <a:moveTo>
                    <a:pt x="2785334" y="59690"/>
                  </a:moveTo>
                  <a:cubicBezTo>
                    <a:pt x="2820894" y="59690"/>
                    <a:pt x="2850104" y="88900"/>
                    <a:pt x="2850104" y="124460"/>
                  </a:cubicBezTo>
                  <a:lnTo>
                    <a:pt x="2850104" y="3686697"/>
                  </a:lnTo>
                  <a:cubicBezTo>
                    <a:pt x="2850104" y="3722257"/>
                    <a:pt x="2820894" y="3751467"/>
                    <a:pt x="2785334" y="3751467"/>
                  </a:cubicBezTo>
                  <a:lnTo>
                    <a:pt x="124460" y="3751467"/>
                  </a:lnTo>
                  <a:cubicBezTo>
                    <a:pt x="88900" y="3751467"/>
                    <a:pt x="59690" y="3722257"/>
                    <a:pt x="59690" y="3686697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2785334" y="59690"/>
                  </a:lnTo>
                  <a:moveTo>
                    <a:pt x="2785334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686697"/>
                  </a:lnTo>
                  <a:cubicBezTo>
                    <a:pt x="0" y="3755277"/>
                    <a:pt x="55880" y="3811157"/>
                    <a:pt x="124460" y="3811157"/>
                  </a:cubicBezTo>
                  <a:lnTo>
                    <a:pt x="2785334" y="3811157"/>
                  </a:lnTo>
                  <a:cubicBezTo>
                    <a:pt x="2853914" y="3811157"/>
                    <a:pt x="2909794" y="3755277"/>
                    <a:pt x="2909794" y="3686697"/>
                  </a:cubicBezTo>
                  <a:lnTo>
                    <a:pt x="2909794" y="124460"/>
                  </a:lnTo>
                  <a:cubicBezTo>
                    <a:pt x="2909794" y="55880"/>
                    <a:pt x="2853914" y="0"/>
                    <a:pt x="2785334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sp>
        <p:nvSpPr>
          <p:cNvPr name="AutoShape 10" id="10"/>
          <p:cNvSpPr/>
          <p:nvPr/>
        </p:nvSpPr>
        <p:spPr>
          <a:xfrm rot="0">
            <a:off x="6710082" y="8540996"/>
            <a:ext cx="734165" cy="0"/>
          </a:xfrm>
          <a:prstGeom prst="line">
            <a:avLst/>
          </a:prstGeom>
          <a:ln cap="flat" w="95250">
            <a:solidFill>
              <a:srgbClr val="33333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1" id="11"/>
          <p:cNvSpPr/>
          <p:nvPr/>
        </p:nvSpPr>
        <p:spPr>
          <a:xfrm rot="0">
            <a:off x="10842416" y="8540996"/>
            <a:ext cx="734165" cy="0"/>
          </a:xfrm>
          <a:prstGeom prst="line">
            <a:avLst/>
          </a:prstGeom>
          <a:ln cap="flat" w="95250">
            <a:solidFill>
              <a:srgbClr val="33333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2" id="12"/>
          <p:cNvSpPr/>
          <p:nvPr/>
        </p:nvSpPr>
        <p:spPr>
          <a:xfrm rot="0">
            <a:off x="2591669" y="8540996"/>
            <a:ext cx="734165" cy="0"/>
          </a:xfrm>
          <a:prstGeom prst="line">
            <a:avLst/>
          </a:prstGeom>
          <a:ln cap="flat" w="95250">
            <a:solidFill>
              <a:srgbClr val="33333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3" id="13"/>
          <p:cNvSpPr/>
          <p:nvPr/>
        </p:nvSpPr>
        <p:spPr>
          <a:xfrm rot="0">
            <a:off x="14970354" y="8540996"/>
            <a:ext cx="734165" cy="0"/>
          </a:xfrm>
          <a:prstGeom prst="line">
            <a:avLst/>
          </a:prstGeom>
          <a:ln cap="flat" w="95250">
            <a:solidFill>
              <a:srgbClr val="33333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4" id="14"/>
          <p:cNvSpPr/>
          <p:nvPr/>
        </p:nvSpPr>
        <p:spPr>
          <a:xfrm rot="0">
            <a:off x="1028700" y="1751768"/>
            <a:ext cx="16230600" cy="0"/>
          </a:xfrm>
          <a:prstGeom prst="line">
            <a:avLst/>
          </a:prstGeom>
          <a:ln cap="flat" w="28575">
            <a:solidFill>
              <a:srgbClr val="33333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5" id="15"/>
          <p:cNvSpPr txBox="true"/>
          <p:nvPr/>
        </p:nvSpPr>
        <p:spPr>
          <a:xfrm rot="0">
            <a:off x="1661244" y="2238933"/>
            <a:ext cx="14965512" cy="1285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199"/>
              </a:lnSpc>
            </a:pPr>
            <a:r>
              <a:rPr lang="en-US" b="true" sz="8499" i="true" spc="-416">
                <a:solidFill>
                  <a:srgbClr val="333333"/>
                </a:solidFill>
                <a:latin typeface="Noto Serif Display Semi-Bold Italics"/>
                <a:ea typeface="Noto Serif Display Semi-Bold Italics"/>
                <a:cs typeface="Noto Serif Display Semi-Bold Italics"/>
                <a:sym typeface="Noto Serif Display Semi-Bold Italics"/>
              </a:rPr>
              <a:t>Advice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23369" y="4856073"/>
            <a:ext cx="3851713" cy="1390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 b="true">
                <a:solidFill>
                  <a:srgbClr val="333333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Develop Deep Product &amp; Business </a:t>
            </a:r>
          </a:p>
          <a:p>
            <a:pPr algn="ctr">
              <a:lnSpc>
                <a:spcPts val="3600"/>
              </a:lnSpc>
            </a:pPr>
            <a:r>
              <a:rPr lang="en-US" b="true" sz="3000">
                <a:solidFill>
                  <a:srgbClr val="333333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Knowledge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5162170" y="4895850"/>
            <a:ext cx="3851713" cy="933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b="true" sz="3000">
                <a:solidFill>
                  <a:srgbClr val="333333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Be Honest &amp; Authentic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299634" y="4895850"/>
            <a:ext cx="3851713" cy="1390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 b="true">
                <a:solidFill>
                  <a:srgbClr val="333333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Respect the</a:t>
            </a:r>
          </a:p>
          <a:p>
            <a:pPr algn="ctr">
              <a:lnSpc>
                <a:spcPts val="3600"/>
              </a:lnSpc>
            </a:pPr>
            <a:r>
              <a:rPr lang="en-US" b="true" sz="3000">
                <a:solidFill>
                  <a:srgbClr val="333333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 Buyer’s Time &amp; Processes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3396724" y="4895850"/>
            <a:ext cx="3851713" cy="1390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b="true" sz="3000">
                <a:solidFill>
                  <a:srgbClr val="333333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Focus on Long Term Value, Not Just the Sale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97349" y="6829697"/>
            <a:ext cx="3709085" cy="1390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Mentioned By: Oliver, Meredith, Jeanette, Eugene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5234656" y="6829697"/>
            <a:ext cx="3706741" cy="1390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Mentioned By: Kerby, Michael, Jeanette, Oliver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299634" y="6829697"/>
            <a:ext cx="3851713" cy="1390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Mentioned By: Meredith, Lauren, Oliver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3396724" y="6829697"/>
            <a:ext cx="3851713" cy="933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Mentioned By: Eugene, Michael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0172200" y="971550"/>
            <a:ext cx="7087100" cy="431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499"/>
              </a:lnSpc>
            </a:pPr>
            <a:r>
              <a:rPr lang="en-US" b="true" sz="2499">
                <a:solidFill>
                  <a:srgbClr val="333333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Inside the Mind of Procurement &amp; Purchasing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028700" y="1751768"/>
            <a:ext cx="16230600" cy="0"/>
          </a:xfrm>
          <a:prstGeom prst="line">
            <a:avLst/>
          </a:prstGeom>
          <a:ln cap="flat" w="28575">
            <a:solidFill>
              <a:srgbClr val="33333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10172200" y="971550"/>
            <a:ext cx="7087100" cy="431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499"/>
              </a:lnSpc>
            </a:pPr>
            <a:r>
              <a:rPr lang="en-US" b="true" sz="2499">
                <a:solidFill>
                  <a:srgbClr val="333333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Inside the Mind of Procurement &amp; Purchasing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618644" y="3521532"/>
            <a:ext cx="7120533" cy="4064268"/>
            <a:chOff x="0" y="0"/>
            <a:chExt cx="9494044" cy="5419023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814472"/>
              <a:ext cx="9494044" cy="5346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60"/>
                </a:lnSpc>
              </a:pP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-57150"/>
              <a:ext cx="9494044" cy="5346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3360"/>
                </a:lnSpc>
              </a:pPr>
              <a:r>
                <a:rPr lang="en-US" b="true" sz="2400">
                  <a:solidFill>
                    <a:srgbClr val="333333"/>
                  </a:solidFill>
                  <a:latin typeface="Public Sans Bold"/>
                  <a:ea typeface="Public Sans Bold"/>
                  <a:cs typeface="Public Sans Bold"/>
                  <a:sym typeface="Public Sans Bold"/>
                </a:rPr>
                <a:t>Prioritizes Risk Reduction 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2849413"/>
              <a:ext cx="9494044" cy="5346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60"/>
                </a:lnSpc>
              </a:pP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1977791"/>
              <a:ext cx="9494044" cy="5346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3360"/>
                </a:lnSpc>
              </a:pPr>
              <a:r>
                <a:rPr lang="en-US" b="true" sz="2400">
                  <a:solidFill>
                    <a:srgbClr val="333333"/>
                  </a:solidFill>
                  <a:latin typeface="Public Sans Bold"/>
                  <a:ea typeface="Public Sans Bold"/>
                  <a:cs typeface="Public Sans Bold"/>
                  <a:sym typeface="Public Sans Bold"/>
                </a:rPr>
                <a:t>Intelligence Builds Credibility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4884354"/>
              <a:ext cx="9494044" cy="5346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60"/>
                </a:lnSpc>
              </a:pP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4012732"/>
              <a:ext cx="9494044" cy="5346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3360"/>
                </a:lnSpc>
              </a:pPr>
              <a:r>
                <a:rPr lang="en-US" b="true" sz="2400">
                  <a:solidFill>
                    <a:srgbClr val="333333"/>
                  </a:solidFill>
                  <a:latin typeface="Public Sans Bold"/>
                  <a:ea typeface="Public Sans Bold"/>
                  <a:cs typeface="Public Sans Bold"/>
                  <a:sym typeface="Public Sans Bold"/>
                </a:rPr>
                <a:t>Focus on Long Term Value</a:t>
              </a:r>
            </a:p>
          </p:txBody>
        </p:sp>
        <p:sp>
          <p:nvSpPr>
            <p:cNvPr name="AutoShape 11" id="11"/>
            <p:cNvSpPr/>
            <p:nvPr/>
          </p:nvSpPr>
          <p:spPr>
            <a:xfrm>
              <a:off x="0" y="674772"/>
              <a:ext cx="9494044" cy="0"/>
            </a:xfrm>
            <a:prstGeom prst="line">
              <a:avLst/>
            </a:prstGeom>
            <a:ln cap="flat" w="38100">
              <a:solidFill>
                <a:srgbClr val="333333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2" id="12"/>
            <p:cNvSpPr/>
            <p:nvPr/>
          </p:nvSpPr>
          <p:spPr>
            <a:xfrm>
              <a:off x="0" y="2709310"/>
              <a:ext cx="9494044" cy="0"/>
            </a:xfrm>
            <a:prstGeom prst="line">
              <a:avLst/>
            </a:prstGeom>
            <a:ln cap="flat" w="38100">
              <a:solidFill>
                <a:srgbClr val="333333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3" id="13"/>
            <p:cNvSpPr/>
            <p:nvPr/>
          </p:nvSpPr>
          <p:spPr>
            <a:xfrm>
              <a:off x="0" y="4744252"/>
              <a:ext cx="9494044" cy="0"/>
            </a:xfrm>
            <a:prstGeom prst="line">
              <a:avLst/>
            </a:prstGeom>
            <a:ln cap="flat" w="38100">
              <a:solidFill>
                <a:srgbClr val="333333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8644801" y="3521532"/>
            <a:ext cx="9064419" cy="4487679"/>
            <a:chOff x="0" y="0"/>
            <a:chExt cx="12085891" cy="5983572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814473"/>
              <a:ext cx="12085891" cy="534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59"/>
                </a:lnSpc>
              </a:pP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-57150"/>
              <a:ext cx="12085891" cy="534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3359"/>
                </a:lnSpc>
              </a:pPr>
              <a:r>
                <a:rPr lang="en-US" b="true" sz="2400">
                  <a:solidFill>
                    <a:srgbClr val="333333"/>
                  </a:solidFill>
                  <a:latin typeface="Public Sans Bold"/>
                  <a:ea typeface="Public Sans Bold"/>
                  <a:cs typeface="Public Sans Bold"/>
                  <a:sym typeface="Public Sans Bold"/>
                </a:rPr>
                <a:t>Decison Criteria 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2931762"/>
              <a:ext cx="12085891" cy="534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59"/>
                </a:lnSpc>
              </a:pP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1973582"/>
              <a:ext cx="12085891" cy="534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3359"/>
                </a:lnSpc>
              </a:pPr>
              <a:r>
                <a:rPr lang="en-US" b="true" sz="2400">
                  <a:solidFill>
                    <a:srgbClr val="333333"/>
                  </a:solidFill>
                  <a:latin typeface="Public Sans Bold"/>
                  <a:ea typeface="Public Sans Bold"/>
                  <a:cs typeface="Public Sans Bold"/>
                  <a:sym typeface="Public Sans Bold"/>
                </a:rPr>
                <a:t>Value Hypothesis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4890102"/>
              <a:ext cx="12085891" cy="10934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359"/>
                </a:lnSpc>
              </a:pPr>
            </a:p>
            <a:p>
              <a:pPr algn="l">
                <a:lnSpc>
                  <a:spcPts val="3359"/>
                </a:lnSpc>
              </a:pP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0" y="4095082"/>
              <a:ext cx="12085891" cy="534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3359"/>
                </a:lnSpc>
              </a:pPr>
              <a:r>
                <a:rPr lang="en-US" b="true" sz="2400">
                  <a:solidFill>
                    <a:srgbClr val="333333"/>
                  </a:solidFill>
                  <a:latin typeface="Public Sans Bold"/>
                  <a:ea typeface="Public Sans Bold"/>
                  <a:cs typeface="Public Sans Bold"/>
                  <a:sym typeface="Public Sans Bold"/>
                </a:rPr>
                <a:t>Trusted Advisor</a:t>
              </a:r>
            </a:p>
          </p:txBody>
        </p:sp>
        <p:sp>
          <p:nvSpPr>
            <p:cNvPr name="AutoShape 21" id="21"/>
            <p:cNvSpPr/>
            <p:nvPr/>
          </p:nvSpPr>
          <p:spPr>
            <a:xfrm>
              <a:off x="0" y="674773"/>
              <a:ext cx="12085891" cy="0"/>
            </a:xfrm>
            <a:prstGeom prst="line">
              <a:avLst/>
            </a:prstGeom>
            <a:ln cap="flat" w="38100">
              <a:solidFill>
                <a:srgbClr val="333333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2" id="22"/>
            <p:cNvSpPr/>
            <p:nvPr/>
          </p:nvSpPr>
          <p:spPr>
            <a:xfrm>
              <a:off x="0" y="2705102"/>
              <a:ext cx="12085891" cy="0"/>
            </a:xfrm>
            <a:prstGeom prst="line">
              <a:avLst/>
            </a:prstGeom>
            <a:ln cap="flat" w="38100">
              <a:solidFill>
                <a:srgbClr val="333333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3" id="23"/>
            <p:cNvSpPr/>
            <p:nvPr/>
          </p:nvSpPr>
          <p:spPr>
            <a:xfrm>
              <a:off x="0" y="4750402"/>
              <a:ext cx="12085891" cy="0"/>
            </a:xfrm>
            <a:prstGeom prst="line">
              <a:avLst/>
            </a:prstGeom>
            <a:ln cap="flat" w="38100">
              <a:solidFill>
                <a:srgbClr val="333333"/>
              </a:solidFill>
              <a:prstDash val="solid"/>
              <a:headEnd type="none" len="sm" w="sm"/>
              <a:tailEnd type="none" len="sm" w="sm"/>
            </a:ln>
          </p:spPr>
        </p:sp>
      </p:grpSp>
      <p:sp>
        <p:nvSpPr>
          <p:cNvPr name="TextBox 24" id="24"/>
          <p:cNvSpPr txBox="true"/>
          <p:nvPr/>
        </p:nvSpPr>
        <p:spPr>
          <a:xfrm rot="0">
            <a:off x="-3303846" y="2014766"/>
            <a:ext cx="14965512" cy="885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59"/>
              </a:lnSpc>
            </a:pPr>
            <a:r>
              <a:rPr lang="en-US" b="true" sz="5799" i="true" spc="-284">
                <a:solidFill>
                  <a:srgbClr val="333333"/>
                </a:solidFill>
                <a:latin typeface="Noto Serif Display Semi-Bold Italics"/>
                <a:ea typeface="Noto Serif Display Semi-Bold Italics"/>
                <a:cs typeface="Noto Serif Display Semi-Bold Italics"/>
                <a:sym typeface="Noto Serif Display Semi-Bold Italics"/>
              </a:rPr>
              <a:t>Purchasing Insights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5694254" y="2014766"/>
            <a:ext cx="14965512" cy="885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60"/>
              </a:lnSpc>
            </a:pPr>
            <a:r>
              <a:rPr lang="en-US" b="true" sz="5800" i="true" spc="-284">
                <a:solidFill>
                  <a:srgbClr val="333333"/>
                </a:solidFill>
                <a:latin typeface="Noto Serif Display Semi-Bold Italics"/>
                <a:ea typeface="Noto Serif Display Semi-Bold Italics"/>
                <a:cs typeface="Noto Serif Display Semi-Bold Italics"/>
                <a:sym typeface="Noto Serif Display Semi-Bold Italics"/>
              </a:rPr>
              <a:t>Mastering Complex Sale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028700" y="971550"/>
            <a:ext cx="7087100" cy="431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499"/>
              </a:lnSpc>
            </a:pPr>
            <a:r>
              <a:rPr lang="en-US" b="true" sz="2499" u="sng">
                <a:solidFill>
                  <a:srgbClr val="333333"/>
                </a:solidFill>
                <a:latin typeface="Public Sans Bold"/>
                <a:ea typeface="Public Sans Bold"/>
                <a:cs typeface="Public Sans Bold"/>
                <a:sym typeface="Public Sans Bold"/>
                <a:hlinkClick r:id="rId2" action="ppaction://hlinksldjump"/>
              </a:rPr>
              <a:t>See Page 17 for full defintion/application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>
  <p:cSld>
    <p:bg>
      <p:bgPr>
        <a:solidFill>
          <a:srgbClr val="F5F5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028700" y="1751768"/>
            <a:ext cx="16230600" cy="0"/>
          </a:xfrm>
          <a:prstGeom prst="line">
            <a:avLst/>
          </a:prstGeom>
          <a:ln cap="flat" w="28575">
            <a:solidFill>
              <a:srgbClr val="33333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1028700" y="784225"/>
            <a:ext cx="9607042" cy="431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Eugene Galdi- Chief Procurement Officer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1158875"/>
            <a:ext cx="8970049" cy="1308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(832) 289- 3316- eugenegaldi@gmail.com</a:t>
            </a:r>
          </a:p>
          <a:p>
            <a:pPr algn="l">
              <a:lnSpc>
                <a:spcPts val="3499"/>
              </a:lnSpc>
            </a:pPr>
          </a:p>
          <a:p>
            <a:pPr algn="l">
              <a:lnSpc>
                <a:spcPts val="3499"/>
              </a:lnSpc>
            </a:pPr>
          </a:p>
        </p:txBody>
      </p:sp>
      <p:grpSp>
        <p:nvGrpSpPr>
          <p:cNvPr name="Group 5" id="5"/>
          <p:cNvGrpSpPr/>
          <p:nvPr/>
        </p:nvGrpSpPr>
        <p:grpSpPr>
          <a:xfrm rot="0">
            <a:off x="12675596" y="873125"/>
            <a:ext cx="6623558" cy="749300"/>
            <a:chOff x="0" y="0"/>
            <a:chExt cx="8831411" cy="999067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57150"/>
              <a:ext cx="8831411" cy="556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3499"/>
                </a:lnSpc>
              </a:pPr>
              <a:r>
                <a:rPr lang="en-US" b="true" sz="2499">
                  <a:solidFill>
                    <a:srgbClr val="333333"/>
                  </a:solidFill>
                  <a:latin typeface="Public Sans Bold"/>
                  <a:ea typeface="Public Sans Bold"/>
                  <a:cs typeface="Public Sans Bold"/>
                  <a:sym typeface="Public Sans Bold"/>
                </a:rPr>
                <a:t>Meeting Information: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442383"/>
              <a:ext cx="8831411" cy="556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3499"/>
                </a:lnSpc>
              </a:pPr>
              <a:r>
                <a:rPr lang="en-US" sz="2499">
                  <a:solidFill>
                    <a:srgbClr val="333333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February 27, 2026 - 1:00 PM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370174" y="4333118"/>
            <a:ext cx="5564273" cy="5814702"/>
            <a:chOff x="0" y="0"/>
            <a:chExt cx="3532272" cy="369124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532273" cy="3691248"/>
            </a:xfrm>
            <a:custGeom>
              <a:avLst/>
              <a:gdLst/>
              <a:ahLst/>
              <a:cxnLst/>
              <a:rect r="r" b="b" t="t" l="l"/>
              <a:pathLst>
                <a:path h="3691248" w="3532273">
                  <a:moveTo>
                    <a:pt x="3407813" y="59690"/>
                  </a:moveTo>
                  <a:cubicBezTo>
                    <a:pt x="3443372" y="59690"/>
                    <a:pt x="3472583" y="88900"/>
                    <a:pt x="3472583" y="124460"/>
                  </a:cubicBezTo>
                  <a:lnTo>
                    <a:pt x="3472583" y="3566788"/>
                  </a:lnTo>
                  <a:cubicBezTo>
                    <a:pt x="3472583" y="3602348"/>
                    <a:pt x="3443372" y="3631557"/>
                    <a:pt x="3407813" y="3631557"/>
                  </a:cubicBezTo>
                  <a:lnTo>
                    <a:pt x="124460" y="3631557"/>
                  </a:lnTo>
                  <a:cubicBezTo>
                    <a:pt x="88900" y="3631557"/>
                    <a:pt x="59690" y="3602348"/>
                    <a:pt x="59690" y="3566788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3407813" y="59690"/>
                  </a:lnTo>
                  <a:moveTo>
                    <a:pt x="340781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566788"/>
                  </a:lnTo>
                  <a:cubicBezTo>
                    <a:pt x="0" y="3635368"/>
                    <a:pt x="55880" y="3691248"/>
                    <a:pt x="124460" y="3691248"/>
                  </a:cubicBezTo>
                  <a:lnTo>
                    <a:pt x="3407813" y="3691248"/>
                  </a:lnTo>
                  <a:cubicBezTo>
                    <a:pt x="3476392" y="3691248"/>
                    <a:pt x="3532273" y="3635368"/>
                    <a:pt x="3532273" y="3566788"/>
                  </a:cubicBezTo>
                  <a:lnTo>
                    <a:pt x="3532273" y="124460"/>
                  </a:lnTo>
                  <a:cubicBezTo>
                    <a:pt x="3532272" y="55880"/>
                    <a:pt x="3476392" y="0"/>
                    <a:pt x="3407813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7770623" y="2639431"/>
            <a:ext cx="2977317" cy="2977317"/>
            <a:chOff x="0" y="0"/>
            <a:chExt cx="6350000" cy="63500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7991351" y="3433211"/>
            <a:ext cx="2625005" cy="1190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b="true">
                <a:solidFill>
                  <a:srgbClr val="F5F5F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Ineffective</a:t>
            </a:r>
          </a:p>
          <a:p>
            <a:pPr algn="ctr">
              <a:lnSpc>
                <a:spcPts val="4680"/>
              </a:lnSpc>
            </a:pPr>
            <a:r>
              <a:rPr lang="en-US" b="true" sz="3900">
                <a:solidFill>
                  <a:srgbClr val="F5F5F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Practices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2472400" y="4323593"/>
            <a:ext cx="5564273" cy="5814702"/>
            <a:chOff x="0" y="0"/>
            <a:chExt cx="3532272" cy="369124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3532273" cy="3691248"/>
            </a:xfrm>
            <a:custGeom>
              <a:avLst/>
              <a:gdLst/>
              <a:ahLst/>
              <a:cxnLst/>
              <a:rect r="r" b="b" t="t" l="l"/>
              <a:pathLst>
                <a:path h="3691248" w="3532273">
                  <a:moveTo>
                    <a:pt x="3407813" y="59690"/>
                  </a:moveTo>
                  <a:cubicBezTo>
                    <a:pt x="3443372" y="59690"/>
                    <a:pt x="3472583" y="88900"/>
                    <a:pt x="3472583" y="124460"/>
                  </a:cubicBezTo>
                  <a:lnTo>
                    <a:pt x="3472583" y="3566788"/>
                  </a:lnTo>
                  <a:cubicBezTo>
                    <a:pt x="3472583" y="3602348"/>
                    <a:pt x="3443372" y="3631557"/>
                    <a:pt x="3407813" y="3631557"/>
                  </a:cubicBezTo>
                  <a:lnTo>
                    <a:pt x="124460" y="3631557"/>
                  </a:lnTo>
                  <a:cubicBezTo>
                    <a:pt x="88900" y="3631557"/>
                    <a:pt x="59690" y="3602348"/>
                    <a:pt x="59690" y="3566788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3407813" y="59690"/>
                  </a:lnTo>
                  <a:moveTo>
                    <a:pt x="340781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566788"/>
                  </a:lnTo>
                  <a:cubicBezTo>
                    <a:pt x="0" y="3635368"/>
                    <a:pt x="55880" y="3691248"/>
                    <a:pt x="124460" y="3691248"/>
                  </a:cubicBezTo>
                  <a:lnTo>
                    <a:pt x="3407813" y="3691248"/>
                  </a:lnTo>
                  <a:cubicBezTo>
                    <a:pt x="3476392" y="3691248"/>
                    <a:pt x="3532273" y="3635368"/>
                    <a:pt x="3532273" y="3566788"/>
                  </a:cubicBezTo>
                  <a:lnTo>
                    <a:pt x="3532273" y="124460"/>
                  </a:lnTo>
                  <a:cubicBezTo>
                    <a:pt x="3532272" y="55880"/>
                    <a:pt x="3476392" y="0"/>
                    <a:pt x="3407813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13872850" y="2629906"/>
            <a:ext cx="2977317" cy="2977317"/>
            <a:chOff x="0" y="0"/>
            <a:chExt cx="6350000" cy="63500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sp>
        <p:nvSpPr>
          <p:cNvPr name="TextBox 17" id="17"/>
          <p:cNvSpPr txBox="true"/>
          <p:nvPr/>
        </p:nvSpPr>
        <p:spPr>
          <a:xfrm rot="0">
            <a:off x="14093577" y="3423686"/>
            <a:ext cx="2625005" cy="1190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b="true">
                <a:solidFill>
                  <a:srgbClr val="F5F5F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Advice </a:t>
            </a:r>
          </a:p>
          <a:p>
            <a:pPr algn="ctr">
              <a:lnSpc>
                <a:spcPts val="4680"/>
              </a:lnSpc>
            </a:pPr>
            <a:r>
              <a:rPr lang="en-US" b="true" sz="3900">
                <a:solidFill>
                  <a:srgbClr val="F5F5F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Given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6470687" y="5597698"/>
            <a:ext cx="5363248" cy="26211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Focusing only on unit price without understanding the business</a:t>
            </a:r>
          </a:p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 Ignoring logistics, lead times, and reliability risks</a:t>
            </a:r>
          </a:p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 Treating procurement as an obstacle rather than a partner</a:t>
            </a:r>
          </a:p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 Failing to communicate market insights internally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2572913" y="6378748"/>
            <a:ext cx="5363248" cy="26211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Become a commercially intelligent business partner</a:t>
            </a:r>
          </a:p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 Understand finance, cost structures, and how the customer makes money</a:t>
            </a:r>
          </a:p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 Share customer insights internally to improve competitiveness</a:t>
            </a:r>
          </a:p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 Work cross functionally between sales, procurement, and operations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267947" y="4361693"/>
            <a:ext cx="5564273" cy="5814702"/>
            <a:chOff x="0" y="0"/>
            <a:chExt cx="3532272" cy="3691248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3532273" cy="3691248"/>
            </a:xfrm>
            <a:custGeom>
              <a:avLst/>
              <a:gdLst/>
              <a:ahLst/>
              <a:cxnLst/>
              <a:rect r="r" b="b" t="t" l="l"/>
              <a:pathLst>
                <a:path h="3691248" w="3532273">
                  <a:moveTo>
                    <a:pt x="3407813" y="59690"/>
                  </a:moveTo>
                  <a:cubicBezTo>
                    <a:pt x="3443372" y="59690"/>
                    <a:pt x="3472583" y="88900"/>
                    <a:pt x="3472583" y="124460"/>
                  </a:cubicBezTo>
                  <a:lnTo>
                    <a:pt x="3472583" y="3566788"/>
                  </a:lnTo>
                  <a:cubicBezTo>
                    <a:pt x="3472583" y="3602348"/>
                    <a:pt x="3443372" y="3631557"/>
                    <a:pt x="3407813" y="3631557"/>
                  </a:cubicBezTo>
                  <a:lnTo>
                    <a:pt x="124460" y="3631557"/>
                  </a:lnTo>
                  <a:cubicBezTo>
                    <a:pt x="88900" y="3631557"/>
                    <a:pt x="59690" y="3602348"/>
                    <a:pt x="59690" y="3566788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3407813" y="59690"/>
                  </a:lnTo>
                  <a:moveTo>
                    <a:pt x="340781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566788"/>
                  </a:lnTo>
                  <a:cubicBezTo>
                    <a:pt x="0" y="3635368"/>
                    <a:pt x="55880" y="3691248"/>
                    <a:pt x="124460" y="3691248"/>
                  </a:cubicBezTo>
                  <a:lnTo>
                    <a:pt x="3407813" y="3691248"/>
                  </a:lnTo>
                  <a:cubicBezTo>
                    <a:pt x="3476392" y="3691248"/>
                    <a:pt x="3532273" y="3635368"/>
                    <a:pt x="3532273" y="3566788"/>
                  </a:cubicBezTo>
                  <a:lnTo>
                    <a:pt x="3532273" y="124460"/>
                  </a:lnTo>
                  <a:cubicBezTo>
                    <a:pt x="3532272" y="55880"/>
                    <a:pt x="3476392" y="0"/>
                    <a:pt x="3407813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263976" y="5588173"/>
            <a:ext cx="5363248" cy="26211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Understand the customer’s supply chain and cost drivers</a:t>
            </a:r>
          </a:p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 Focus on total cost of ownership, not just price</a:t>
            </a:r>
          </a:p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Share market intelligence and industry insights</a:t>
            </a:r>
          </a:p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 Communicate risks early and avoid surprises</a:t>
            </a:r>
          </a:p>
        </p:txBody>
      </p:sp>
      <p:grpSp>
        <p:nvGrpSpPr>
          <p:cNvPr name="Group 23" id="23"/>
          <p:cNvGrpSpPr/>
          <p:nvPr/>
        </p:nvGrpSpPr>
        <p:grpSpPr>
          <a:xfrm rot="0">
            <a:off x="1668397" y="2591806"/>
            <a:ext cx="2977317" cy="2977317"/>
            <a:chOff x="0" y="0"/>
            <a:chExt cx="6350000" cy="63500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sp>
        <p:nvSpPr>
          <p:cNvPr name="TextBox 25" id="25"/>
          <p:cNvSpPr txBox="true"/>
          <p:nvPr/>
        </p:nvSpPr>
        <p:spPr>
          <a:xfrm rot="0">
            <a:off x="1889124" y="3385586"/>
            <a:ext cx="2625005" cy="1190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b="true">
                <a:solidFill>
                  <a:srgbClr val="F5F5F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Effective</a:t>
            </a:r>
          </a:p>
          <a:p>
            <a:pPr algn="ctr">
              <a:lnSpc>
                <a:spcPts val="4680"/>
              </a:lnSpc>
            </a:pPr>
            <a:r>
              <a:rPr lang="en-US" b="true" sz="3900">
                <a:solidFill>
                  <a:srgbClr val="F5F5F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Practices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735394" y="8142634"/>
            <a:ext cx="2625005" cy="600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b="true" sz="3900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Example: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7770623" y="8142634"/>
            <a:ext cx="2625005" cy="600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b="true" sz="3900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Example: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6370174" y="8733184"/>
            <a:ext cx="5363248" cy="13200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A supplier once offered the lowest price but had unreliable delivery, causing production disruptions that eliminated the cost savings.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366273" y="8723659"/>
            <a:ext cx="5363248" cy="13200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A supplier shared global demand data for a raw material, helping the company anticipate shortages and plan purchasing decisions.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>
  <p:cSld>
    <p:bg>
      <p:bgPr>
        <a:solidFill>
          <a:srgbClr val="F5F5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028700" y="1751768"/>
            <a:ext cx="16230600" cy="0"/>
          </a:xfrm>
          <a:prstGeom prst="line">
            <a:avLst/>
          </a:prstGeom>
          <a:ln cap="flat" w="28575">
            <a:solidFill>
              <a:srgbClr val="33333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1028700" y="784225"/>
            <a:ext cx="9607042" cy="869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Oliver Mueller - Procurement Coordinator for the city of Boerne</a:t>
            </a:r>
          </a:p>
          <a:p>
            <a:pPr algn="l">
              <a:lnSpc>
                <a:spcPts val="3499"/>
              </a:lnSpc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1158875"/>
            <a:ext cx="6623558" cy="431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(830) 248-1545 - omueller@ci.boerne.tx.us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2675596" y="873125"/>
            <a:ext cx="6623558" cy="749300"/>
            <a:chOff x="0" y="0"/>
            <a:chExt cx="8831411" cy="999067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57150"/>
              <a:ext cx="8831411" cy="556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3499"/>
                </a:lnSpc>
              </a:pPr>
              <a:r>
                <a:rPr lang="en-US" b="true" sz="2499">
                  <a:solidFill>
                    <a:srgbClr val="333333"/>
                  </a:solidFill>
                  <a:latin typeface="Public Sans Bold"/>
                  <a:ea typeface="Public Sans Bold"/>
                  <a:cs typeface="Public Sans Bold"/>
                  <a:sym typeface="Public Sans Bold"/>
                </a:rPr>
                <a:t>Meeting Information: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442383"/>
              <a:ext cx="8831411" cy="5566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>
                <a:lnSpc>
                  <a:spcPts val="3499"/>
                </a:lnSpc>
              </a:pPr>
              <a:r>
                <a:rPr lang="en-US" sz="2499">
                  <a:solidFill>
                    <a:srgbClr val="333333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March 2, 2026 - 3:30 PM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370174" y="4333118"/>
            <a:ext cx="5564273" cy="5814702"/>
            <a:chOff x="0" y="0"/>
            <a:chExt cx="3532272" cy="369124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532273" cy="3691248"/>
            </a:xfrm>
            <a:custGeom>
              <a:avLst/>
              <a:gdLst/>
              <a:ahLst/>
              <a:cxnLst/>
              <a:rect r="r" b="b" t="t" l="l"/>
              <a:pathLst>
                <a:path h="3691248" w="3532273">
                  <a:moveTo>
                    <a:pt x="3407813" y="59690"/>
                  </a:moveTo>
                  <a:cubicBezTo>
                    <a:pt x="3443372" y="59690"/>
                    <a:pt x="3472583" y="88900"/>
                    <a:pt x="3472583" y="124460"/>
                  </a:cubicBezTo>
                  <a:lnTo>
                    <a:pt x="3472583" y="3566788"/>
                  </a:lnTo>
                  <a:cubicBezTo>
                    <a:pt x="3472583" y="3602348"/>
                    <a:pt x="3443372" y="3631557"/>
                    <a:pt x="3407813" y="3631557"/>
                  </a:cubicBezTo>
                  <a:lnTo>
                    <a:pt x="124460" y="3631557"/>
                  </a:lnTo>
                  <a:cubicBezTo>
                    <a:pt x="88900" y="3631557"/>
                    <a:pt x="59690" y="3602348"/>
                    <a:pt x="59690" y="3566788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3407813" y="59690"/>
                  </a:lnTo>
                  <a:moveTo>
                    <a:pt x="340781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566788"/>
                  </a:lnTo>
                  <a:cubicBezTo>
                    <a:pt x="0" y="3635368"/>
                    <a:pt x="55880" y="3691248"/>
                    <a:pt x="124460" y="3691248"/>
                  </a:cubicBezTo>
                  <a:lnTo>
                    <a:pt x="3407813" y="3691248"/>
                  </a:lnTo>
                  <a:cubicBezTo>
                    <a:pt x="3476392" y="3691248"/>
                    <a:pt x="3532273" y="3635368"/>
                    <a:pt x="3532273" y="3566788"/>
                  </a:cubicBezTo>
                  <a:lnTo>
                    <a:pt x="3532273" y="124460"/>
                  </a:lnTo>
                  <a:cubicBezTo>
                    <a:pt x="3532272" y="55880"/>
                    <a:pt x="3476392" y="0"/>
                    <a:pt x="3407813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7770623" y="2639431"/>
            <a:ext cx="2977317" cy="2977317"/>
            <a:chOff x="0" y="0"/>
            <a:chExt cx="6350000" cy="63500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7991351" y="3433211"/>
            <a:ext cx="2625005" cy="1190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b="true">
                <a:solidFill>
                  <a:srgbClr val="F5F5F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Ineffective</a:t>
            </a:r>
          </a:p>
          <a:p>
            <a:pPr algn="ctr">
              <a:lnSpc>
                <a:spcPts val="4680"/>
              </a:lnSpc>
            </a:pPr>
            <a:r>
              <a:rPr lang="en-US" b="true" sz="3900">
                <a:solidFill>
                  <a:srgbClr val="F5F5F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Practices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2472400" y="4323593"/>
            <a:ext cx="5564273" cy="5814702"/>
            <a:chOff x="0" y="0"/>
            <a:chExt cx="3532272" cy="369124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3532273" cy="3691248"/>
            </a:xfrm>
            <a:custGeom>
              <a:avLst/>
              <a:gdLst/>
              <a:ahLst/>
              <a:cxnLst/>
              <a:rect r="r" b="b" t="t" l="l"/>
              <a:pathLst>
                <a:path h="3691248" w="3532273">
                  <a:moveTo>
                    <a:pt x="3407813" y="59690"/>
                  </a:moveTo>
                  <a:cubicBezTo>
                    <a:pt x="3443372" y="59690"/>
                    <a:pt x="3472583" y="88900"/>
                    <a:pt x="3472583" y="124460"/>
                  </a:cubicBezTo>
                  <a:lnTo>
                    <a:pt x="3472583" y="3566788"/>
                  </a:lnTo>
                  <a:cubicBezTo>
                    <a:pt x="3472583" y="3602348"/>
                    <a:pt x="3443372" y="3631557"/>
                    <a:pt x="3407813" y="3631557"/>
                  </a:cubicBezTo>
                  <a:lnTo>
                    <a:pt x="124460" y="3631557"/>
                  </a:lnTo>
                  <a:cubicBezTo>
                    <a:pt x="88900" y="3631557"/>
                    <a:pt x="59690" y="3602348"/>
                    <a:pt x="59690" y="3566788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3407813" y="59690"/>
                  </a:lnTo>
                  <a:moveTo>
                    <a:pt x="340781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566788"/>
                  </a:lnTo>
                  <a:cubicBezTo>
                    <a:pt x="0" y="3635368"/>
                    <a:pt x="55880" y="3691248"/>
                    <a:pt x="124460" y="3691248"/>
                  </a:cubicBezTo>
                  <a:lnTo>
                    <a:pt x="3407813" y="3691248"/>
                  </a:lnTo>
                  <a:cubicBezTo>
                    <a:pt x="3476392" y="3691248"/>
                    <a:pt x="3532273" y="3635368"/>
                    <a:pt x="3532273" y="3566788"/>
                  </a:cubicBezTo>
                  <a:lnTo>
                    <a:pt x="3532273" y="124460"/>
                  </a:lnTo>
                  <a:cubicBezTo>
                    <a:pt x="3532272" y="55880"/>
                    <a:pt x="3476392" y="0"/>
                    <a:pt x="3407813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13872850" y="2629906"/>
            <a:ext cx="2977317" cy="2977317"/>
            <a:chOff x="0" y="0"/>
            <a:chExt cx="6350000" cy="63500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sp>
        <p:nvSpPr>
          <p:cNvPr name="TextBox 17" id="17"/>
          <p:cNvSpPr txBox="true"/>
          <p:nvPr/>
        </p:nvSpPr>
        <p:spPr>
          <a:xfrm rot="0">
            <a:off x="14093577" y="3423686"/>
            <a:ext cx="2625005" cy="1190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b="true">
                <a:solidFill>
                  <a:srgbClr val="F5F5F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Advice </a:t>
            </a:r>
          </a:p>
          <a:p>
            <a:pPr algn="ctr">
              <a:lnSpc>
                <a:spcPts val="4680"/>
              </a:lnSpc>
            </a:pPr>
            <a:r>
              <a:rPr lang="en-US" b="true" sz="3900">
                <a:solidFill>
                  <a:srgbClr val="F5F5F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Given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6470687" y="5597698"/>
            <a:ext cx="5363248" cy="19706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Providing vague information or incomplete pricing details</a:t>
            </a:r>
          </a:p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 Relying on phone calls instead of written communication </a:t>
            </a:r>
          </a:p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 Showing limited understanding of the product being sold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2572913" y="6111581"/>
            <a:ext cx="5363248" cy="22958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Know your product thoroughly before engaging with buyers</a:t>
            </a:r>
          </a:p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 Be honest when you do not have an answer</a:t>
            </a:r>
          </a:p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 Maintain professional and consistent communication throughout the purchasing process</a:t>
            </a: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468973" y="5588173"/>
            <a:ext cx="5363248" cy="19706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Provide clear quotes with numbers</a:t>
            </a:r>
          </a:p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Maintain strong communication / follow up promptly</a:t>
            </a:r>
          </a:p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Demonstrate strong product knowledge &amp; preparation </a:t>
            </a:r>
          </a:p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Be genuine &amp; trustworthy 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1668397" y="2591806"/>
            <a:ext cx="2977317" cy="2977317"/>
            <a:chOff x="0" y="0"/>
            <a:chExt cx="6350000" cy="63500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grpSp>
        <p:nvGrpSpPr>
          <p:cNvPr name="Group 23" id="23"/>
          <p:cNvGrpSpPr/>
          <p:nvPr/>
        </p:nvGrpSpPr>
        <p:grpSpPr>
          <a:xfrm rot="0">
            <a:off x="267947" y="4361693"/>
            <a:ext cx="5564273" cy="5814702"/>
            <a:chOff x="0" y="0"/>
            <a:chExt cx="3532272" cy="3691248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3532273" cy="3691248"/>
            </a:xfrm>
            <a:custGeom>
              <a:avLst/>
              <a:gdLst/>
              <a:ahLst/>
              <a:cxnLst/>
              <a:rect r="r" b="b" t="t" l="l"/>
              <a:pathLst>
                <a:path h="3691248" w="3532273">
                  <a:moveTo>
                    <a:pt x="3407813" y="59690"/>
                  </a:moveTo>
                  <a:cubicBezTo>
                    <a:pt x="3443372" y="59690"/>
                    <a:pt x="3472583" y="88900"/>
                    <a:pt x="3472583" y="124460"/>
                  </a:cubicBezTo>
                  <a:lnTo>
                    <a:pt x="3472583" y="3566788"/>
                  </a:lnTo>
                  <a:cubicBezTo>
                    <a:pt x="3472583" y="3602348"/>
                    <a:pt x="3443372" y="3631557"/>
                    <a:pt x="3407813" y="3631557"/>
                  </a:cubicBezTo>
                  <a:lnTo>
                    <a:pt x="124460" y="3631557"/>
                  </a:lnTo>
                  <a:cubicBezTo>
                    <a:pt x="88900" y="3631557"/>
                    <a:pt x="59690" y="3602348"/>
                    <a:pt x="59690" y="3566788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3407813" y="59690"/>
                  </a:lnTo>
                  <a:moveTo>
                    <a:pt x="340781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3566788"/>
                  </a:lnTo>
                  <a:cubicBezTo>
                    <a:pt x="0" y="3635368"/>
                    <a:pt x="55880" y="3691248"/>
                    <a:pt x="124460" y="3691248"/>
                  </a:cubicBezTo>
                  <a:lnTo>
                    <a:pt x="3407813" y="3691248"/>
                  </a:lnTo>
                  <a:cubicBezTo>
                    <a:pt x="3476392" y="3691248"/>
                    <a:pt x="3532273" y="3635368"/>
                    <a:pt x="3532273" y="3566788"/>
                  </a:cubicBezTo>
                  <a:lnTo>
                    <a:pt x="3532273" y="124460"/>
                  </a:lnTo>
                  <a:cubicBezTo>
                    <a:pt x="3532272" y="55880"/>
                    <a:pt x="3476392" y="0"/>
                    <a:pt x="3407813" y="0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</p:grpSp>
      <p:sp>
        <p:nvSpPr>
          <p:cNvPr name="TextBox 25" id="25"/>
          <p:cNvSpPr txBox="true"/>
          <p:nvPr/>
        </p:nvSpPr>
        <p:spPr>
          <a:xfrm rot="0">
            <a:off x="1889124" y="3385586"/>
            <a:ext cx="2625005" cy="1190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b="true">
                <a:solidFill>
                  <a:srgbClr val="F5F5F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Effective</a:t>
            </a:r>
          </a:p>
          <a:p>
            <a:pPr algn="ctr">
              <a:lnSpc>
                <a:spcPts val="4680"/>
              </a:lnSpc>
            </a:pPr>
            <a:r>
              <a:rPr lang="en-US" b="true" sz="3900">
                <a:solidFill>
                  <a:srgbClr val="F5F5F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Practices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668397" y="7711188"/>
            <a:ext cx="2625005" cy="600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b="true" sz="3900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Example: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267947" y="8655403"/>
            <a:ext cx="5363248" cy="13200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Submitting quote requests through official websits with clear pricing and documentation helps procurement teams review vendors efficiently 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7839808" y="7711188"/>
            <a:ext cx="2625005" cy="600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b="true" sz="3900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Example: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6370174" y="8655403"/>
            <a:ext cx="5363248" cy="13200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0719" indent="-235360" lvl="1">
              <a:lnSpc>
                <a:spcPts val="2616"/>
              </a:lnSpc>
              <a:buFont typeface="Arial"/>
              <a:buChar char="•"/>
            </a:pPr>
            <a:r>
              <a:rPr lang="en-US" sz="2180">
                <a:solidFill>
                  <a:srgbClr val="333333"/>
                </a:solidFill>
                <a:latin typeface="Public Sans"/>
                <a:ea typeface="Public Sans"/>
                <a:cs typeface="Public Sans"/>
                <a:sym typeface="Public Sans"/>
              </a:rPr>
              <a:t>Many vendors fail to respond to online quote requests, which slows the purchasing process and makes the sales interaction less effective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DAHC54jFO1Y</dc:identifier>
  <dcterms:modified xsi:type="dcterms:W3CDTF">2011-08-01T06:04:30Z</dcterms:modified>
  <cp:revision>1</cp:revision>
  <dc:title>Tamez_Tristan_Purchasing</dc:title>
</cp:coreProperties>
</file>